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ลักษณะชุดรูปแบบ 1 - เน้น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798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68F05-9154-4F38-A623-54D345A7CEA4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39DF1-7872-4825-A21A-C6A9C15BA6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00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285984" y="428604"/>
            <a:ext cx="5314960" cy="1100144"/>
          </a:xfrm>
        </p:spPr>
        <p:txBody>
          <a:bodyPr/>
          <a:lstStyle/>
          <a:p>
            <a:r>
              <a:rPr lang="th-TH" b="1" dirty="0" smtClean="0"/>
              <a:t>สำนักกฎหมาย กรมป่าไม้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1643050"/>
            <a:ext cx="7715304" cy="233910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วิสัยทัศน์</a:t>
            </a:r>
          </a:p>
          <a:p>
            <a:endParaRPr lang="th-TH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th-TH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อำนวยการด้านกฎหมาย โปร่งใสทุกขั้นตอน ปลูกฝังความซื่อสัตย์ เป็นกลไกเพื่อความยุติธรรม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รูปภาพ 50" descr="100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h-TH" sz="5400" b="1" dirty="0" smtClean="0">
                <a:solidFill>
                  <a:schemeClr val="accent5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โครงสร้าง/อัตรากำลัง</a:t>
            </a:r>
            <a:endParaRPr lang="en-US" sz="5400" b="1" dirty="0">
              <a:solidFill>
                <a:schemeClr val="accent5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857488" y="1428736"/>
            <a:ext cx="3786214" cy="1428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ตัวเชื่อมต่อตรง 5"/>
          <p:cNvCxnSpPr/>
          <p:nvPr/>
        </p:nvCxnSpPr>
        <p:spPr>
          <a:xfrm>
            <a:off x="2928926" y="2143116"/>
            <a:ext cx="36433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4929984" y="2143116"/>
            <a:ext cx="142796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40" y="1500174"/>
            <a:ext cx="2357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สำนักกฎหมาย(กลุ่มนิติการ)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8" y="150017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ขรก.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27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00364" y="2214554"/>
            <a:ext cx="278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ผู้อำนวยการ(นิติกรชำนาญการพิเศษ)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8" y="242886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err="1" smtClean="0"/>
              <a:t>พรก.</a:t>
            </a:r>
            <a:r>
              <a:rPr lang="th-TH" dirty="0" smtClean="0"/>
              <a:t>20</a:t>
            </a:r>
            <a:endParaRPr lang="en-US" dirty="0"/>
          </a:p>
        </p:txBody>
      </p:sp>
      <p:cxnSp>
        <p:nvCxnSpPr>
          <p:cNvPr id="16" name="ลูกศรเชื่อมต่อแบบตรง 15"/>
          <p:cNvCxnSpPr/>
          <p:nvPr/>
        </p:nvCxnSpPr>
        <p:spPr>
          <a:xfrm rot="16200000" flipH="1">
            <a:off x="4607719" y="3107529"/>
            <a:ext cx="50006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/>
          <p:nvPr/>
        </p:nvCxnSpPr>
        <p:spPr>
          <a:xfrm>
            <a:off x="1285852" y="3500438"/>
            <a:ext cx="72152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rot="5400000">
            <a:off x="4572794" y="378539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8251851" y="3749677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1036613" y="3749677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สี่เหลี่ยมผืนผ้า 31"/>
          <p:cNvSpPr/>
          <p:nvPr/>
        </p:nvSpPr>
        <p:spPr>
          <a:xfrm>
            <a:off x="357158" y="4071942"/>
            <a:ext cx="2357454" cy="7858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ตัวเชื่อมต่อตรง 33"/>
          <p:cNvCxnSpPr>
            <a:stCxn id="32" idx="1"/>
            <a:endCxn id="32" idx="1"/>
          </p:cNvCxnSpPr>
          <p:nvPr/>
        </p:nvCxnSpPr>
        <p:spPr>
          <a:xfrm rot="10800000">
            <a:off x="357158" y="4464851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ตัวเชื่อมต่อตรง 35"/>
          <p:cNvCxnSpPr/>
          <p:nvPr/>
        </p:nvCxnSpPr>
        <p:spPr>
          <a:xfrm rot="5400000">
            <a:off x="1322365" y="4464851"/>
            <a:ext cx="78502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1714480" y="4429132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57158" y="4286256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ส่วนอำนวยการ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85918" y="4071942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ขรก.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-1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85918" y="4500570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พรก.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-5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9" name="สี่เหลี่ยมผืนผ้า 48"/>
          <p:cNvSpPr/>
          <p:nvPr/>
        </p:nvSpPr>
        <p:spPr>
          <a:xfrm>
            <a:off x="3571868" y="4071942"/>
            <a:ext cx="2357454" cy="7858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0" name="ตัวเชื่อมต่อตรง 49"/>
          <p:cNvCxnSpPr/>
          <p:nvPr/>
        </p:nvCxnSpPr>
        <p:spPr>
          <a:xfrm rot="5400000">
            <a:off x="4608513" y="4464057"/>
            <a:ext cx="78502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ตัวเชื่อมต่อตรง 51"/>
          <p:cNvCxnSpPr/>
          <p:nvPr/>
        </p:nvCxnSpPr>
        <p:spPr>
          <a:xfrm>
            <a:off x="5000628" y="4500570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571868" y="4143380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ส่วนกฎหมายและนิติกรรมสัญญา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000628" y="414338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err="1" smtClean="0">
                <a:latin typeface="TH SarabunIT๙" pitchFamily="34" charset="-34"/>
                <a:cs typeface="TH SarabunIT๙" pitchFamily="34" charset="-34"/>
              </a:rPr>
              <a:t>ขรก.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-6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000628" y="442913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err="1" smtClean="0">
                <a:latin typeface="TH SarabunIT๙" pitchFamily="34" charset="-34"/>
                <a:cs typeface="TH SarabunIT๙" pitchFamily="34" charset="-34"/>
              </a:rPr>
              <a:t>พรก.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-5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0" name="สี่เหลี่ยมผืนผ้า 59"/>
          <p:cNvSpPr/>
          <p:nvPr/>
        </p:nvSpPr>
        <p:spPr>
          <a:xfrm>
            <a:off x="6786546" y="4071942"/>
            <a:ext cx="2357454" cy="7858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" name="ตัวเชื่อมต่อตรง 60"/>
          <p:cNvCxnSpPr/>
          <p:nvPr/>
        </p:nvCxnSpPr>
        <p:spPr>
          <a:xfrm rot="5400000">
            <a:off x="8037537" y="4464057"/>
            <a:ext cx="78502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ตัวเชื่อมต่อตรง 62"/>
          <p:cNvCxnSpPr/>
          <p:nvPr/>
        </p:nvCxnSpPr>
        <p:spPr>
          <a:xfrm>
            <a:off x="8429652" y="4500570"/>
            <a:ext cx="71434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786578" y="4286256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ส่วนสืบสวนสอบสวน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286744" y="4071942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ขรก.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-5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286744" y="450057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err="1" smtClean="0">
                <a:latin typeface="TH SarabunIT๙" pitchFamily="34" charset="-34"/>
                <a:cs typeface="TH SarabunIT๙" pitchFamily="34" charset="-34"/>
              </a:rPr>
              <a:t>พรก.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-4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</p:txBody>
      </p:sp>
      <p:cxnSp>
        <p:nvCxnSpPr>
          <p:cNvPr id="69" name="ตัวเชื่อมต่อตรง 68"/>
          <p:cNvCxnSpPr/>
          <p:nvPr/>
        </p:nvCxnSpPr>
        <p:spPr>
          <a:xfrm rot="5400000">
            <a:off x="2214546" y="4429132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ตัวเชื่อมต่อตรง 69"/>
          <p:cNvCxnSpPr/>
          <p:nvPr/>
        </p:nvCxnSpPr>
        <p:spPr>
          <a:xfrm rot="5400000">
            <a:off x="5501488" y="4428338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สี่เหลี่ยมผืนผ้า 73"/>
          <p:cNvSpPr/>
          <p:nvPr/>
        </p:nvSpPr>
        <p:spPr>
          <a:xfrm>
            <a:off x="1928794" y="5357826"/>
            <a:ext cx="2357454" cy="7858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สี่เหลี่ยมผืนผ้า 74"/>
          <p:cNvSpPr/>
          <p:nvPr/>
        </p:nvSpPr>
        <p:spPr>
          <a:xfrm>
            <a:off x="5286380" y="5357826"/>
            <a:ext cx="2357454" cy="7858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ตัวเชื่อมต่อตรง 76"/>
          <p:cNvCxnSpPr/>
          <p:nvPr/>
        </p:nvCxnSpPr>
        <p:spPr>
          <a:xfrm rot="5400000">
            <a:off x="3108315" y="5750735"/>
            <a:ext cx="78502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ตัวเชื่อมต่อตรง 77"/>
          <p:cNvCxnSpPr/>
          <p:nvPr/>
        </p:nvCxnSpPr>
        <p:spPr>
          <a:xfrm rot="5400000">
            <a:off x="6537339" y="5749941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ตัวเชื่อมต่อตรง 79"/>
          <p:cNvCxnSpPr/>
          <p:nvPr/>
        </p:nvCxnSpPr>
        <p:spPr>
          <a:xfrm>
            <a:off x="3500430" y="5715016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ตัวเชื่อมต่อตรง 81"/>
          <p:cNvCxnSpPr/>
          <p:nvPr/>
        </p:nvCxnSpPr>
        <p:spPr>
          <a:xfrm>
            <a:off x="6929454" y="5715016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928794" y="5572140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ส่วนคดี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500430" y="535782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ขรก.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-7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500430" y="571501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พรก.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-3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7818" y="5572140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ส่วนคดีปกครอง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929454" y="571501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พรก.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-3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929454" y="535782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ขรก.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-7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85720" y="6286520"/>
            <a:ext cx="5214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ข้าราชการตำแหน่งนิติกร (ว่าง 2 อัตรา) อยู่ระหว่างดำเนินการรับโอน</a:t>
            </a:r>
            <a:endParaRPr lang="en-US" sz="20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 descr="100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ภารกิจ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785786" y="1214422"/>
            <a:ext cx="2143140" cy="27146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ส่วนอำนวยการ</a:t>
            </a:r>
          </a:p>
          <a:p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1.ปฏิบัติงานเกี่ยวกับงานธุรการสารบรรณงานแผนงานและงบประมาณ งานการเงินและบัญชี พัสดุและครุภัณฑ์ งานยานพาหนะ งานการเจ้าหน้าที่ งานติดตามผลการปฏิบัติอื่นๆ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3643306" y="1571612"/>
            <a:ext cx="2571768" cy="4071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 smtClean="0">
                <a:latin typeface="TH SarabunIT๙" pitchFamily="34" charset="-34"/>
                <a:cs typeface="TH SarabunIT๙" pitchFamily="34" charset="-34"/>
              </a:rPr>
              <a:t>ส่วนกฎหมายและนิติกรรมสัญญา</a:t>
            </a:r>
          </a:p>
          <a:p>
            <a:pPr marL="342900" indent="-342900">
              <a:buAutoNum type="arabicPeriod"/>
            </a:pP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การพัฒนาปรับปรุงและแก้ไขกฎหมาย กฎ ระเบียบ ประกาศ ข้อบังคับ คำสั่ง</a:t>
            </a:r>
          </a:p>
          <a:p>
            <a:pPr marL="342900" indent="-342900">
              <a:buAutoNum type="arabicPeriod"/>
            </a:pP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การตอบข้อหารือด้าน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กฎหมาย</a:t>
            </a:r>
            <a:endParaRPr lang="en-US" dirty="0" smtClean="0">
              <a:latin typeface="TH SarabunIT๙" pitchFamily="34" charset="-34"/>
              <a:cs typeface="TH SarabunIT๙" pitchFamily="34" charset="-34"/>
            </a:endParaRPr>
          </a:p>
          <a:p>
            <a:pPr marL="342900" indent="-342900">
              <a:buAutoNum type="arabicPeriod"/>
            </a:pP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ตรวจสอบนิติกรรมสัญญา บันทึกความเข้าใจหรือข้อตกลง</a:t>
            </a:r>
          </a:p>
          <a:p>
            <a:pPr marL="342900" indent="-342900">
              <a:buAutoNum type="arabicPeriod"/>
            </a:pP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งานกรมป่าไม้ที่เกี่ยวข้องกับต่างประเทศ โดยพิจารณาข้อกฎหมายที่กรมป่าไม้กำกับดูแล</a:t>
            </a:r>
            <a:endParaRPr lang="en-US" dirty="0" smtClean="0">
              <a:latin typeface="TH SarabunIT๙" pitchFamily="34" charset="-34"/>
              <a:cs typeface="TH SarabunIT๙" pitchFamily="34" charset="-34"/>
            </a:endParaRPr>
          </a:p>
          <a:p>
            <a:pPr marL="342900" indent="-342900">
              <a:buAutoNum type="arabicPeriod"/>
            </a:pPr>
            <a:endParaRPr lang="th-TH" dirty="0" smtClean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714348" y="4143380"/>
            <a:ext cx="2786082" cy="25003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IT๙" pitchFamily="34" charset="-34"/>
                <a:cs typeface="TH SarabunIT๙" pitchFamily="34" charset="-34"/>
              </a:rPr>
              <a:t>ส่วนสืบสวนสอบสวน</a:t>
            </a:r>
          </a:p>
          <a:p>
            <a:pPr marL="342900" indent="-342900">
              <a:buAutoNum type="arabicPeriod"/>
            </a:pP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ศึกษา วิเคราะห์ วางระบบ กำหนดวิธีการควบคุม ป้องกัน หาผู้รับผิดทางละเมิดของเจ้าหน้าที่</a:t>
            </a:r>
          </a:p>
          <a:p>
            <a:pPr marL="342900" indent="-342900">
              <a:buAutoNum type="arabicPeriod"/>
            </a:pP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ตรวจสอบความถูกต้องของสำนวนการสอบสวนข้อเท็จจริงที่หน่วยงานในสังกัดรายงานให้กรมป่าไม้พิจารณา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6572232" y="785794"/>
            <a:ext cx="2571768" cy="164307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IT๙" pitchFamily="34" charset="-34"/>
                <a:cs typeface="TH SarabunIT๙" pitchFamily="34" charset="-34"/>
              </a:rPr>
              <a:t>ส่วนคดีปกครอง</a:t>
            </a:r>
          </a:p>
          <a:p>
            <a:r>
              <a:rPr lang="th-TH" b="1" dirty="0" smtClean="0">
                <a:latin typeface="TH SarabunIT๙" pitchFamily="34" charset="-34"/>
                <a:cs typeface="TH SarabunIT๙" pitchFamily="34" charset="-34"/>
              </a:rPr>
              <a:t>1.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 การดำเนินคดีปกครองให้ทันระยะเวลาที่กฎหมายกำหนดหรือตามคำสั่งศาล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6643702" y="2928934"/>
            <a:ext cx="2143140" cy="30718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IT๙" pitchFamily="34" charset="-34"/>
                <a:cs typeface="TH SarabunIT๙" pitchFamily="34" charset="-34"/>
              </a:rPr>
              <a:t>ส่วนคดี</a:t>
            </a:r>
          </a:p>
          <a:p>
            <a:r>
              <a:rPr lang="th-TH" b="1" dirty="0" smtClean="0">
                <a:latin typeface="TH SarabunIT๙" pitchFamily="34" charset="-34"/>
                <a:cs typeface="TH SarabunIT๙" pitchFamily="34" charset="-34"/>
              </a:rPr>
              <a:t>1.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 การดำเนินการแก้ต่างคดีอาญาให้กับข้าราชการและพนักงานราชการของกรมป่าไม้ที่ถูกฟ้องเป็นจำเลยอันเนื่องมาจากการปฏิบัติหน้าที่2. ดำเนินการบังคับคดีตามคำพิพากษาในคดีแพ่ง</a:t>
            </a:r>
          </a:p>
          <a:p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3. การดำเนินคดีให้ทันระยะเวลาที่กฎหมายกำหนดหรือตามคำสั่งศาล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00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2800" b="1" dirty="0" smtClean="0">
                <a:solidFill>
                  <a:srgbClr val="FFFF00"/>
                </a:solidFill>
                <a:latin typeface="TH SarabunIT๙" pitchFamily="34" charset="-34"/>
                <a:cs typeface="TH SarabunIT๙" pitchFamily="34" charset="-34"/>
              </a:rPr>
              <a:t>งบประมาณ ผลการดำเนินงาน ผลการเบิกจ่าย ณ วันที่ 23 สิงหาคม 2562</a:t>
            </a:r>
            <a:endParaRPr lang="en-US" sz="2800" b="1" dirty="0">
              <a:solidFill>
                <a:srgbClr val="FFFF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/>
        </p:nvGraphicFramePr>
        <p:xfrm>
          <a:off x="500034" y="1857364"/>
          <a:ext cx="8358247" cy="36005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14645"/>
                <a:gridCol w="928693"/>
                <a:gridCol w="1571637"/>
                <a:gridCol w="1471623"/>
                <a:gridCol w="1671649"/>
              </a:tblGrid>
              <a:tr h="424696">
                <a:tc>
                  <a:txBody>
                    <a:bodyPr/>
                    <a:lstStyle/>
                    <a:p>
                      <a:r>
                        <a:rPr lang="th-TH" dirty="0" smtClean="0"/>
                        <a:t>กิจกรรม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 smtClean="0"/>
                        <a:t>หน่วยงาน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 smtClean="0"/>
                        <a:t>งบประมาณประจำปี พ.ศ.</a:t>
                      </a:r>
                      <a:r>
                        <a:rPr lang="th-TH" baseline="0" dirty="0" smtClean="0"/>
                        <a:t> 2562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 smtClean="0"/>
                        <a:t>ผลการดำเนินงาน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 smtClean="0"/>
                        <a:t>ผลการเบิกจ่าย</a:t>
                      </a:r>
                      <a:endParaRPr lang="en-US" dirty="0"/>
                    </a:p>
                  </a:txBody>
                  <a:tcPr/>
                </a:tc>
              </a:tr>
              <a:tr h="430594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กิจกรรมบริหารจัดการงานนิติการ</a:t>
                      </a:r>
                      <a:endParaRPr lang="en-US" sz="2000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สกม.</a:t>
                      </a:r>
                      <a:endParaRPr lang="en-US" sz="2000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4</a:t>
                      </a:r>
                      <a:r>
                        <a:rPr lang="en-US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,</a:t>
                      </a:r>
                      <a:r>
                        <a:rPr lang="th-TH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664</a:t>
                      </a:r>
                      <a:r>
                        <a:rPr lang="en-US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,</a:t>
                      </a:r>
                      <a:r>
                        <a:rPr lang="th-TH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700</a:t>
                      </a:r>
                      <a:endParaRPr lang="en-US" sz="2000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ร้อยละ</a:t>
                      </a:r>
                      <a:r>
                        <a:rPr lang="en-US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77.33</a:t>
                      </a:r>
                      <a:r>
                        <a:rPr lang="th-TH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ของการดำเนินงานเกี่ยวกับกฎหมายและระเบียบภาครัฐต่างๆที่เกี่ยวข้องในกิจการของ</a:t>
                      </a:r>
                      <a:r>
                        <a:rPr lang="en-US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/>
                      </a:r>
                      <a:br>
                        <a:rPr lang="en-US" sz="2000" dirty="0" smtClean="0">
                          <a:latin typeface="TH SarabunIT๙" pitchFamily="34" charset="-34"/>
                          <a:cs typeface="TH SarabunIT๙" pitchFamily="34" charset="-34"/>
                        </a:rPr>
                      </a:br>
                      <a:r>
                        <a:rPr lang="th-TH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กรมป่าไม้ภายในระยะเวลาที่กำหนด</a:t>
                      </a:r>
                      <a:endParaRPr lang="en-US" sz="2000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H SarabunIT๙" pitchFamily="34" charset="-34"/>
                          <a:cs typeface="TH SarabunIT๙" pitchFamily="34" charset="-34"/>
                        </a:rPr>
                        <a:t>3,607,440.66</a:t>
                      </a:r>
                      <a:endParaRPr lang="en-US" sz="2000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</a:tr>
              <a:tr h="4305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 descr="100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186766" cy="6540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สรุปประเด็นปัญหาข้อเสนอแนะการดำเนินงาน ประจำปีงบประมาณ พ.ศ. 2562</a:t>
            </a:r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500032" y="714356"/>
          <a:ext cx="8072496" cy="442915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009041"/>
                <a:gridCol w="2219958"/>
                <a:gridCol w="1614499"/>
                <a:gridCol w="1614499"/>
                <a:gridCol w="1614499"/>
              </a:tblGrid>
              <a:tr h="366923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u="none" strike="noStrike" dirty="0"/>
                        <a:t>ลำดับที่</a:t>
                      </a:r>
                      <a:endParaRPr lang="th-TH" sz="16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u="none" strike="noStrike" dirty="0"/>
                        <a:t>ภารกิจ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u="none" strike="noStrike" dirty="0"/>
                        <a:t>ปัญหาอุปสรรค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u="none" strike="noStrike" dirty="0"/>
                        <a:t>แนวทางข้อเสนอแนะ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u="none" strike="noStrike" dirty="0"/>
                        <a:t>แนวทางการแก้ไข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ctr"/>
                </a:tc>
              </a:tr>
              <a:tr h="4156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u="none" strike="noStrike" dirty="0"/>
                        <a:t>กฎหมายและการบริหารจัดการ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u="none" strike="noStrike" dirty="0"/>
                        <a:t>ด้านบุคลากร (อัตรากำลัง)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67732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u="none" strike="noStrike" dirty="0"/>
                        <a:t>1.ปริมาณเจ้าหน้าที่ไม่เพียงพอต่อปริมาณงาน</a:t>
                      </a:r>
                      <a:endParaRPr lang="th-TH" sz="16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600" dirty="0" smtClean="0"/>
                        <a:t>1.ควรมีการเพิ่มอัตรากำลัง ให้เหมาะสมกับจำนวนงาน</a:t>
                      </a:r>
                      <a:endParaRPr lang="en-US" sz="1600" dirty="0"/>
                    </a:p>
                  </a:txBody>
                  <a:tcPr/>
                </a:tc>
              </a:tr>
              <a:tr h="385659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/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17444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u="none" strike="noStrike" dirty="0"/>
                        <a:t>ด้านโครงสร้างพื้นฐาน</a:t>
                      </a:r>
                      <a:br>
                        <a:rPr lang="th-TH" sz="1600" u="none" strike="noStrike" dirty="0"/>
                      </a:br>
                      <a:r>
                        <a:rPr lang="th-TH" sz="1600" u="none" strike="noStrike" dirty="0"/>
                        <a:t>(อาคารสถานที่ ครุภัณฑ์)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74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/>
                        <a:t>1.อุปกรณ์สำนักงานไม่ค่อยอำนวยความสะดวก</a:t>
                      </a:r>
                      <a:endParaRPr lang="th-TH" sz="1400" b="0" i="0" u="none" strike="noStrike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l" fontAlgn="t"/>
                      <a:r>
                        <a:rPr lang="th-TH" sz="1400" u="none" strike="noStrike" dirty="0"/>
                        <a:t>1.ควรมีเจ้าหน้าที่ตรวจสอบอุปกรณ์ </a:t>
                      </a:r>
                      <a:r>
                        <a:rPr lang="en-US" sz="1400" u="none" strike="noStrike" dirty="0"/>
                        <a:t>IT </a:t>
                      </a:r>
                      <a:r>
                        <a:rPr lang="th-TH" sz="1400" u="none" strike="noStrike" dirty="0"/>
                        <a:t>เช่น คอมพิวเตอร์ เครื่อง</a:t>
                      </a:r>
                      <a:r>
                        <a:rPr lang="th-TH" sz="1400" u="none" strike="noStrike" dirty="0" err="1"/>
                        <a:t>ปริ้น</a:t>
                      </a:r>
                      <a:r>
                        <a:rPr lang="th-TH" sz="1400" u="none" strike="noStrike" dirty="0"/>
                        <a:t> ให้อยู่ในสภาพพร้อมใช้งานและทันสมัย</a:t>
                      </a:r>
                      <a:br>
                        <a:rPr lang="th-TH" sz="1400" u="none" strike="noStrike" dirty="0"/>
                      </a:br>
                      <a:r>
                        <a:rPr lang="th-TH" sz="1400" u="none" strike="noStrike" dirty="0"/>
                        <a:t>2.ทุก2ปีงบประมาณ ให้กรมป่าไม้จัดเจ้าหน้าที่ตรวจสภาพอุปกรณ์สำนักงาน เพื่อจะได้จัดซื้อจัดจ้างในกรมป่าไม้</a:t>
                      </a:r>
                      <a:endParaRPr lang="th-TH" sz="14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/>
                </a:tc>
              </a:tr>
              <a:tr h="45276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/>
                        <a:t>1.1 โต๊ะ เก้าอี้ คอมพิวเตอร์ เครื่องปริ้น เครื่องสำรองไฟ</a:t>
                      </a:r>
                      <a:endParaRPr lang="th-TH" sz="1200" b="0" i="0" u="none" strike="noStrike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76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 dirty="0"/>
                        <a:t>2.เครื่องคอมพิวเตอร์+โปรแกรม ไม่ทันสมัย </a:t>
                      </a:r>
                      <a:endParaRPr lang="th-TH" sz="12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76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th-TH" sz="1400" b="0" i="0" u="none" strike="noStrike" dirty="0">
                        <a:solidFill>
                          <a:srgbClr val="000000"/>
                        </a:solidFill>
                        <a:latin typeface="TH SarabunPSK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วงเล็บปีกกาขวา 4"/>
          <p:cNvSpPr/>
          <p:nvPr/>
        </p:nvSpPr>
        <p:spPr>
          <a:xfrm>
            <a:off x="5500694" y="1500174"/>
            <a:ext cx="504825" cy="5715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072198" y="1357298"/>
            <a:ext cx="785817" cy="71438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000">
                <a:latin typeface="TH SarabunIT๙" pitchFamily="34" charset="-34"/>
                <a:cs typeface="TH SarabunIT๙" pitchFamily="34" charset="-34"/>
              </a:rPr>
              <a:t>ระยะเร่งด่วน</a:t>
            </a:r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" name="วงเล็บปีกกาขวา 8"/>
          <p:cNvSpPr/>
          <p:nvPr/>
        </p:nvSpPr>
        <p:spPr>
          <a:xfrm>
            <a:off x="5500694" y="3071810"/>
            <a:ext cx="419100" cy="6429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/>
          </a:p>
        </p:txBody>
      </p:sp>
      <p:sp>
        <p:nvSpPr>
          <p:cNvPr id="10" name="TextBox 4"/>
          <p:cNvSpPr txBox="1"/>
          <p:nvPr/>
        </p:nvSpPr>
        <p:spPr>
          <a:xfrm>
            <a:off x="6000760" y="3214686"/>
            <a:ext cx="847725" cy="36195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800">
                <a:latin typeface="TH SarabunIT๙" pitchFamily="34" charset="-34"/>
                <a:cs typeface="TH SarabunIT๙" pitchFamily="34" charset="-34"/>
              </a:rPr>
              <a:t>ระยะกลาง</a:t>
            </a:r>
            <a:endParaRPr lang="en-US" sz="18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วงเล็บปีกกาขวา 10"/>
          <p:cNvSpPr/>
          <p:nvPr/>
        </p:nvSpPr>
        <p:spPr>
          <a:xfrm>
            <a:off x="5500694" y="4000504"/>
            <a:ext cx="247650" cy="2667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/>
          </a:p>
        </p:txBody>
      </p:sp>
      <p:sp>
        <p:nvSpPr>
          <p:cNvPr id="12" name="TextBox 10"/>
          <p:cNvSpPr txBox="1"/>
          <p:nvPr/>
        </p:nvSpPr>
        <p:spPr>
          <a:xfrm>
            <a:off x="5857884" y="3929066"/>
            <a:ext cx="933450" cy="36195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600">
                <a:latin typeface="TH SarabunIT๙" pitchFamily="34" charset="-34"/>
                <a:cs typeface="TH SarabunIT๙" pitchFamily="34" charset="-34"/>
              </a:rPr>
              <a:t>ระยะเร่งด่วน</a:t>
            </a:r>
            <a:endParaRPr lang="en-US" sz="160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438</Words>
  <Application>Microsoft Office PowerPoint</Application>
  <PresentationFormat>นำเสนอทางหน้าจอ (4:3)</PresentationFormat>
  <Paragraphs>72</Paragraphs>
  <Slides>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ชุดรูปแบบของ Office</vt:lpstr>
      <vt:lpstr>สำนักกฎหมาย กรมป่าไม้</vt:lpstr>
      <vt:lpstr>โครงสร้าง/อัตรากำลัง</vt:lpstr>
      <vt:lpstr>ภารกิจ</vt:lpstr>
      <vt:lpstr>งบประมาณ ผลการดำเนินงาน ผลการเบิกจ่าย ณ วันที่ 23 สิงหาคม 2562</vt:lpstr>
      <vt:lpstr>สรุปประเด็นปัญหาข้อเสนอแนะการดำเนินงาน ประจำปีงบประมาณ พ.ศ. 2562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สำนักกฎหมาย กรมป่าไม้</dc:title>
  <dc:creator>jirapron</dc:creator>
  <cp:lastModifiedBy>jirapron</cp:lastModifiedBy>
  <cp:revision>64</cp:revision>
  <dcterms:created xsi:type="dcterms:W3CDTF">2019-08-26T06:56:30Z</dcterms:created>
  <dcterms:modified xsi:type="dcterms:W3CDTF">2019-08-29T08:11:35Z</dcterms:modified>
</cp:coreProperties>
</file>