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sldIdLst>
    <p:sldId id="598" r:id="rId2"/>
    <p:sldId id="634" r:id="rId3"/>
  </p:sldIdLst>
  <p:sldSz cx="9906000" cy="6858000" type="A4"/>
  <p:notesSz cx="6858000" cy="9947275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alibri Light" panose="020F0302020204030204" pitchFamily="34" charset="0"/>
      <p:regular r:id="rId9"/>
      <p:italic r:id="rId10"/>
    </p:embeddedFont>
    <p:embeddedFont>
      <p:font typeface="TH SarabunIT๙" panose="020B0500040200020003" pitchFamily="34" charset="-34"/>
      <p:regular r:id="rId11"/>
      <p:bold r:id="rId12"/>
      <p:italic r:id="rId13"/>
      <p:boldItalic r:id="rId14"/>
    </p:embeddedFont>
    <p:embeddedFont>
      <p:font typeface="TH SarabunPSK" panose="020B0500040200020003" pitchFamily="34" charset="-34"/>
      <p:regular r:id="rId15"/>
      <p:bold r:id="rId16"/>
      <p:italic r:id="rId17"/>
      <p:boldItalic r:id="rId18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1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260" y="102"/>
      </p:cViewPr>
      <p:guideLst>
        <p:guide orient="horz" pos="2184"/>
        <p:guide pos="314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1" cy="499092"/>
          </a:xfrm>
          <a:prstGeom prst="rect">
            <a:avLst/>
          </a:prstGeom>
        </p:spPr>
        <p:txBody>
          <a:bodyPr vert="horz" lIns="92550" tIns="46274" rIns="92550" bIns="46274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2" y="0"/>
            <a:ext cx="2971801" cy="499092"/>
          </a:xfrm>
          <a:prstGeom prst="rect">
            <a:avLst/>
          </a:prstGeom>
        </p:spPr>
        <p:txBody>
          <a:bodyPr vert="horz" lIns="92550" tIns="46274" rIns="92550" bIns="46274" rtlCol="0"/>
          <a:lstStyle>
            <a:lvl1pPr algn="r">
              <a:defRPr sz="1200"/>
            </a:lvl1pPr>
          </a:lstStyle>
          <a:p>
            <a:fld id="{BC17C92F-6949-40D6-81C9-22DDAE9996A9}" type="datetimeFigureOut">
              <a:rPr lang="th-TH" smtClean="0"/>
              <a:pPr/>
              <a:t>24/07/66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1244600"/>
            <a:ext cx="48482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0" tIns="46274" rIns="92550" bIns="46274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1" y="4787128"/>
            <a:ext cx="5486400" cy="3916739"/>
          </a:xfrm>
          <a:prstGeom prst="rect">
            <a:avLst/>
          </a:prstGeom>
        </p:spPr>
        <p:txBody>
          <a:bodyPr vert="horz" lIns="92550" tIns="46274" rIns="92550" bIns="46274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48186"/>
            <a:ext cx="2971801" cy="499091"/>
          </a:xfrm>
          <a:prstGeom prst="rect">
            <a:avLst/>
          </a:prstGeom>
        </p:spPr>
        <p:txBody>
          <a:bodyPr vert="horz" lIns="92550" tIns="46274" rIns="92550" bIns="46274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2" y="9448186"/>
            <a:ext cx="2971801" cy="499091"/>
          </a:xfrm>
          <a:prstGeom prst="rect">
            <a:avLst/>
          </a:prstGeom>
        </p:spPr>
        <p:txBody>
          <a:bodyPr vert="horz" lIns="92550" tIns="46274" rIns="92550" bIns="46274" rtlCol="0" anchor="b"/>
          <a:lstStyle>
            <a:lvl1pPr algn="r">
              <a:defRPr sz="1200"/>
            </a:lvl1pPr>
          </a:lstStyle>
          <a:p>
            <a:fld id="{9859BB88-EB15-462A-B074-241C5363E79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5399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ตัวแทนรูปบนสไลด์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1244600"/>
            <a:ext cx="4848225" cy="3355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/>
          </a:p>
        </p:txBody>
      </p:sp>
      <p:sp>
        <p:nvSpPr>
          <p:cNvPr id="6148" name="ตัวแทนหัวกระดาษ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/>
              <a:t>แบบฟอร์มการรายงานข้อมูลพื้นที่แปลงบำรุงป่า ประจำปีงบประมาณ พ.ศ. 2558</a:t>
            </a:r>
          </a:p>
        </p:txBody>
      </p:sp>
    </p:spTree>
    <p:extLst>
      <p:ext uri="{BB962C8B-B14F-4D97-AF65-F5344CB8AC3E}">
        <p14:creationId xmlns:p14="http://schemas.microsoft.com/office/powerpoint/2010/main" val="1882105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ตัวแทนรูปบนสไลด์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1244600"/>
            <a:ext cx="4848225" cy="3355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/>
          </a:p>
        </p:txBody>
      </p:sp>
      <p:sp>
        <p:nvSpPr>
          <p:cNvPr id="6148" name="ตัวแทนหัวกระดาษ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/>
              <a:t>แบบฟอร์มการรายงานข้อมูลพื้นที่แปลงบำรุงป่า ประจำปีงบประมาณ พ.ศ. 2558</a:t>
            </a:r>
          </a:p>
        </p:txBody>
      </p:sp>
    </p:spTree>
    <p:extLst>
      <p:ext uri="{BB962C8B-B14F-4D97-AF65-F5344CB8AC3E}">
        <p14:creationId xmlns:p14="http://schemas.microsoft.com/office/powerpoint/2010/main" val="1634395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59DAC-0926-4F91-9564-8DFA1F234147}" type="datetimeFigureOut">
              <a:rPr lang="th-TH" smtClean="0"/>
              <a:pPr/>
              <a:t>24/07/66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7E11-CF97-40B1-AC7E-2A57B485F2C0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6494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59DAC-0926-4F91-9564-8DFA1F234147}" type="datetimeFigureOut">
              <a:rPr lang="th-TH" smtClean="0"/>
              <a:pPr/>
              <a:t>24/07/66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7E11-CF97-40B1-AC7E-2A57B485F2C0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2470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59DAC-0926-4F91-9564-8DFA1F234147}" type="datetimeFigureOut">
              <a:rPr lang="th-TH" smtClean="0"/>
              <a:pPr/>
              <a:t>24/07/66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7E11-CF97-40B1-AC7E-2A57B485F2C0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46911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59DAC-0926-4F91-9564-8DFA1F234147}" type="datetimeFigureOut">
              <a:rPr lang="th-TH" smtClean="0"/>
              <a:pPr/>
              <a:t>24/07/66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7E11-CF97-40B1-AC7E-2A57B485F2C0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563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59DAC-0926-4F91-9564-8DFA1F234147}" type="datetimeFigureOut">
              <a:rPr lang="th-TH" smtClean="0"/>
              <a:pPr/>
              <a:t>24/07/66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7E11-CF97-40B1-AC7E-2A57B485F2C0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039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59DAC-0926-4F91-9564-8DFA1F234147}" type="datetimeFigureOut">
              <a:rPr lang="th-TH" smtClean="0"/>
              <a:pPr/>
              <a:t>24/07/66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7E11-CF97-40B1-AC7E-2A57B485F2C0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07493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59DAC-0926-4F91-9564-8DFA1F234147}" type="datetimeFigureOut">
              <a:rPr lang="th-TH" smtClean="0"/>
              <a:pPr/>
              <a:t>24/07/66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7E11-CF97-40B1-AC7E-2A57B485F2C0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78199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59DAC-0926-4F91-9564-8DFA1F234147}" type="datetimeFigureOut">
              <a:rPr lang="th-TH" smtClean="0"/>
              <a:pPr/>
              <a:t>24/07/66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7E11-CF97-40B1-AC7E-2A57B485F2C0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255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59DAC-0926-4F91-9564-8DFA1F234147}" type="datetimeFigureOut">
              <a:rPr lang="th-TH" smtClean="0"/>
              <a:pPr/>
              <a:t>24/07/66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7E11-CF97-40B1-AC7E-2A57B485F2C0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5272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59DAC-0926-4F91-9564-8DFA1F234147}" type="datetimeFigureOut">
              <a:rPr lang="th-TH" smtClean="0"/>
              <a:pPr/>
              <a:t>24/07/66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7E11-CF97-40B1-AC7E-2A57B485F2C0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49638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59DAC-0926-4F91-9564-8DFA1F234147}" type="datetimeFigureOut">
              <a:rPr lang="th-TH" smtClean="0"/>
              <a:pPr/>
              <a:t>24/07/66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7E11-CF97-40B1-AC7E-2A57B485F2C0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30282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59DAC-0926-4F91-9564-8DFA1F234147}" type="datetimeFigureOut">
              <a:rPr lang="th-TH" smtClean="0"/>
              <a:pPr/>
              <a:t>24/07/66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27E11-CF97-40B1-AC7E-2A57B485F2C0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0806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302993" y="1360568"/>
            <a:ext cx="9357944" cy="5065150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accent2">
                <a:lumMod val="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dirty="0"/>
          </a:p>
        </p:txBody>
      </p:sp>
      <p:graphicFrame>
        <p:nvGraphicFramePr>
          <p:cNvPr id="11" name="ตาราง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017513"/>
              </p:ext>
            </p:extLst>
          </p:nvPr>
        </p:nvGraphicFramePr>
        <p:xfrm>
          <a:off x="4797484" y="1527222"/>
          <a:ext cx="2207356" cy="2755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3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1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2447">
                <a:tc gridSpan="3"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ชนิดพันธุ์ไม้ที่ปลูก </a:t>
                      </a:r>
                    </a:p>
                  </a:txBody>
                  <a:tcPr marL="74323" marR="74323" marT="44385" marB="44385"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9181"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</a:t>
                      </a:r>
                    </a:p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ที่</a:t>
                      </a:r>
                    </a:p>
                  </a:txBody>
                  <a:tcPr marL="74323" marR="74323" marT="44385" marB="4438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ชนิด</a:t>
                      </a:r>
                    </a:p>
                  </a:txBody>
                  <a:tcPr marL="74323" marR="74323" marT="44385" marB="4438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</a:t>
                      </a:r>
                    </a:p>
                    <a:p>
                      <a:pPr algn="ctr"/>
                      <a:r>
                        <a:rPr lang="th-TH" sz="1400" b="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ที่ปลูก</a:t>
                      </a:r>
                    </a:p>
                  </a:txBody>
                  <a:tcPr marL="74323" marR="74323" marT="44385" marB="4438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814"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</a:t>
                      </a:r>
                    </a:p>
                  </a:txBody>
                  <a:tcPr marL="74323" marR="74323" marT="44385" marB="44385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14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4323" marR="74323" marT="44385" marB="4438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4323" marR="74323" marT="44385" marB="4438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814"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</a:t>
                      </a:r>
                    </a:p>
                  </a:txBody>
                  <a:tcPr marL="74323" marR="74323" marT="44385" marB="44385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1400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4323" marR="74323" marT="44385" marB="4438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4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4323" marR="74323" marT="44385" marB="44385" anchor="ctr"/>
                </a:tc>
                <a:extLst>
                  <a:ext uri="{0D108BD9-81ED-4DB2-BD59-A6C34878D82A}">
                    <a16:rowId xmlns:a16="http://schemas.microsoft.com/office/drawing/2014/main" val="1056570169"/>
                  </a:ext>
                </a:extLst>
              </a:tr>
              <a:tr h="298814"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</a:t>
                      </a:r>
                    </a:p>
                  </a:txBody>
                  <a:tcPr marL="74323" marR="74323" marT="44385" marB="44385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1400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4323" marR="74323" marT="44385" marB="4438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4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4323" marR="74323" marT="44385" marB="44385" anchor="ctr"/>
                </a:tc>
                <a:extLst>
                  <a:ext uri="{0D108BD9-81ED-4DB2-BD59-A6C34878D82A}">
                    <a16:rowId xmlns:a16="http://schemas.microsoft.com/office/drawing/2014/main" val="849293633"/>
                  </a:ext>
                </a:extLst>
              </a:tr>
              <a:tr h="298814"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</a:t>
                      </a:r>
                    </a:p>
                  </a:txBody>
                  <a:tcPr marL="74323" marR="74323" marT="44385" marB="44385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1400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4323" marR="74323" marT="44385" marB="4438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4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4323" marR="74323" marT="44385" marB="44385" anchor="ctr"/>
                </a:tc>
                <a:extLst>
                  <a:ext uri="{0D108BD9-81ED-4DB2-BD59-A6C34878D82A}">
                    <a16:rowId xmlns:a16="http://schemas.microsoft.com/office/drawing/2014/main" val="3637622373"/>
                  </a:ext>
                </a:extLst>
              </a:tr>
              <a:tr h="364918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</a:p>
                  </a:txBody>
                  <a:tcPr marL="74323" marR="74323" marT="44385" marB="44385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14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4323" marR="74323" marT="44385" marB="44385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14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4323" marR="74323" marT="44385" marB="4438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91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i="0" spc="-6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อัตราการรอดตาย</a:t>
                      </a:r>
                      <a:r>
                        <a:rPr lang="th-TH" sz="1400" b="1" i="0" spc="-6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(%)</a:t>
                      </a:r>
                      <a:endParaRPr lang="th-TH" sz="1400" b="1" i="0" spc="-6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4311" marR="74311" marT="37130" marB="3713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h-TH" sz="16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4323" marR="74323" marT="44385" marB="44385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1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4323" marR="74323" marT="44385" marB="44385" anchor="ctr"/>
                </a:tc>
                <a:extLst>
                  <a:ext uri="{0D108BD9-81ED-4DB2-BD59-A6C34878D82A}">
                    <a16:rowId xmlns:a16="http://schemas.microsoft.com/office/drawing/2014/main" val="1524522946"/>
                  </a:ext>
                </a:extLst>
              </a:tr>
            </a:tbl>
          </a:graphicData>
        </a:graphic>
      </p:graphicFrame>
      <p:sp>
        <p:nvSpPr>
          <p:cNvPr id="14" name="กล่องข้อความ 13"/>
          <p:cNvSpPr txBox="1">
            <a:spLocks noChangeArrowheads="1"/>
          </p:cNvSpPr>
          <p:nvPr/>
        </p:nvSpPr>
        <p:spPr bwMode="auto">
          <a:xfrm>
            <a:off x="7199246" y="1302203"/>
            <a:ext cx="2112764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altLang="th-TH" sz="1600" b="1" dirty="0">
                <a:latin typeface="TH SarabunIT๙" pitchFamily="34" charset="-34"/>
                <a:cs typeface="TH SarabunIT๙" pitchFamily="34" charset="-34"/>
              </a:rPr>
              <a:t>ภาพพื้นที่ก่อนดำเนินการ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302993" y="363070"/>
            <a:ext cx="9350295" cy="866193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accent2">
                <a:lumMod val="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หน่วยฟื้นฟู..........................................................................................................................................</a:t>
            </a:r>
          </a:p>
          <a:p>
            <a:pPr algn="ctr"/>
            <a:r>
              <a:rPr lang="th-TH" sz="18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</a:t>
            </a:r>
            <a:r>
              <a:rPr lang="en-US" sz="18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  <a:r>
              <a:rPr lang="th-TH" sz="18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โครงการ..........................................</a:t>
            </a:r>
            <a:r>
              <a:rPr lang="en-US" sz="18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</a:t>
            </a:r>
            <a:r>
              <a:rPr lang="th-TH" sz="18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(ปลูกป่าทั่วไป) ปีที่ปลูก 2566  ท้องที่ ตำบล................อำเภอ............</a:t>
            </a:r>
            <a:br>
              <a:rPr lang="th-TH" sz="18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8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จังหวัด..........................................  เนื้อที่................... ไร่ หัวหน้าหน่วยฟื้นฟูสภาพป่าฯ.....................................ตำแหน่ง.............................   </a:t>
            </a:r>
          </a:p>
        </p:txBody>
      </p:sp>
      <p:sp>
        <p:nvSpPr>
          <p:cNvPr id="16" name="กล่องข้อความ 15"/>
          <p:cNvSpPr txBox="1"/>
          <p:nvPr/>
        </p:nvSpPr>
        <p:spPr>
          <a:xfrm>
            <a:off x="0" y="1422867"/>
            <a:ext cx="3895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20564" algn="l"/>
                <a:tab pos="1532334" algn="l"/>
              </a:tabLst>
            </a:pPr>
            <a:r>
              <a:rPr lang="th-TH" sz="16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</a:t>
            </a:r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แผนที่ 1</a:t>
            </a:r>
            <a:r>
              <a:rPr lang="en-US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:50,000	</a:t>
            </a:r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ภาพถ่ายทางอากาศสี ปี 2545</a:t>
            </a:r>
          </a:p>
        </p:txBody>
      </p:sp>
      <p:sp>
        <p:nvSpPr>
          <p:cNvPr id="18" name="กล่องข้อความ 17"/>
          <p:cNvSpPr txBox="1">
            <a:spLocks noChangeArrowheads="1"/>
          </p:cNvSpPr>
          <p:nvPr/>
        </p:nvSpPr>
        <p:spPr bwMode="auto">
          <a:xfrm>
            <a:off x="6790554" y="3206160"/>
            <a:ext cx="3102336" cy="561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298" tIns="34148" rIns="68298" bIns="34148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algn="ctr" eaLnBrk="1" hangingPunct="1"/>
            <a:r>
              <a:rPr lang="th-TH" altLang="th-TH" sz="16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ภาพแสดงผลการดำเนินการ</a:t>
            </a:r>
            <a:br>
              <a:rPr lang="th-TH" altLang="th-TH" sz="16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altLang="th-TH" sz="16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(ระหว่างดำเนินการและหลังดำเนินการ)</a:t>
            </a:r>
          </a:p>
        </p:txBody>
      </p:sp>
      <p:graphicFrame>
        <p:nvGraphicFramePr>
          <p:cNvPr id="41" name="ตาราง 40">
            <a:extLst>
              <a:ext uri="{FF2B5EF4-FFF2-40B4-BE49-F238E27FC236}">
                <a16:creationId xmlns:a16="http://schemas.microsoft.com/office/drawing/2014/main" id="{4CE384A7-F431-4BD8-AF1F-619B51E767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033318"/>
              </p:ext>
            </p:extLst>
          </p:nvPr>
        </p:nvGraphicFramePr>
        <p:xfrm>
          <a:off x="3496235" y="1773295"/>
          <a:ext cx="1241008" cy="3607038"/>
        </p:xfrm>
        <a:graphic>
          <a:graphicData uri="http://schemas.openxmlformats.org/drawingml/2006/table">
            <a:tbl>
              <a:tblPr firstRow="1" bandRow="1"/>
              <a:tblGrid>
                <a:gridCol w="620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1370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th-TH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ค่าพิกัด </a:t>
                      </a:r>
                    </a:p>
                  </a:txBody>
                  <a:tcPr marL="7062" marR="7062" marT="70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1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x</a:t>
                      </a:r>
                    </a:p>
                  </a:txBody>
                  <a:tcPr marL="7062" marR="7062" marT="70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y</a:t>
                      </a:r>
                    </a:p>
                  </a:txBody>
                  <a:tcPr marL="7062" marR="7062" marT="70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133"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133"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133"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133"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133"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133"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133"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133"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133"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486861"/>
                  </a:ext>
                </a:extLst>
              </a:tr>
              <a:tr h="190133"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9511769"/>
                  </a:ext>
                </a:extLst>
              </a:tr>
              <a:tr h="190133"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8740767"/>
                  </a:ext>
                </a:extLst>
              </a:tr>
              <a:tr h="190133"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3175497"/>
                  </a:ext>
                </a:extLst>
              </a:tr>
              <a:tr h="190133"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2173969"/>
                  </a:ext>
                </a:extLst>
              </a:tr>
              <a:tr h="190133"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524124"/>
                  </a:ext>
                </a:extLst>
              </a:tr>
              <a:tr h="190133"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3118855"/>
                  </a:ext>
                </a:extLst>
              </a:tr>
              <a:tr h="190133"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h-TH" sz="12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6447480"/>
                  </a:ext>
                </a:extLst>
              </a:tr>
            </a:tbl>
          </a:graphicData>
        </a:graphic>
      </p:graphicFrame>
      <p:sp>
        <p:nvSpPr>
          <p:cNvPr id="2" name="สี่เหลี่ยมผืนผ้า 1"/>
          <p:cNvSpPr/>
          <p:nvPr/>
        </p:nvSpPr>
        <p:spPr>
          <a:xfrm>
            <a:off x="418870" y="1761421"/>
            <a:ext cx="1459603" cy="18283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1929056" y="1756043"/>
            <a:ext cx="1459603" cy="18283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7133922" y="1574542"/>
            <a:ext cx="1188044" cy="784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8358225" y="1574542"/>
            <a:ext cx="1185138" cy="784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6937D7D2-2B42-397A-E688-760BA988F5FE}"/>
              </a:ext>
            </a:extLst>
          </p:cNvPr>
          <p:cNvSpPr/>
          <p:nvPr/>
        </p:nvSpPr>
        <p:spPr>
          <a:xfrm>
            <a:off x="7142556" y="2383579"/>
            <a:ext cx="1188044" cy="784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BD1FC8ED-39E1-8B8B-7904-1C3B70171509}"/>
              </a:ext>
            </a:extLst>
          </p:cNvPr>
          <p:cNvSpPr/>
          <p:nvPr/>
        </p:nvSpPr>
        <p:spPr>
          <a:xfrm>
            <a:off x="8366859" y="2383579"/>
            <a:ext cx="1185138" cy="784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>
            <a:extLst>
              <a:ext uri="{FF2B5EF4-FFF2-40B4-BE49-F238E27FC236}">
                <a16:creationId xmlns:a16="http://schemas.microsoft.com/office/drawing/2014/main" id="{EEAF4610-A84E-D64E-1002-7CF88D0AD8B5}"/>
              </a:ext>
            </a:extLst>
          </p:cNvPr>
          <p:cNvSpPr/>
          <p:nvPr/>
        </p:nvSpPr>
        <p:spPr>
          <a:xfrm>
            <a:off x="7138864" y="3720727"/>
            <a:ext cx="1193772" cy="784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สี่เหลี่ยมผืนผ้า 12">
            <a:extLst>
              <a:ext uri="{FF2B5EF4-FFF2-40B4-BE49-F238E27FC236}">
                <a16:creationId xmlns:a16="http://schemas.microsoft.com/office/drawing/2014/main" id="{4F7A0325-27CC-4F05-FC79-DC14AB1B59FD}"/>
              </a:ext>
            </a:extLst>
          </p:cNvPr>
          <p:cNvSpPr/>
          <p:nvPr/>
        </p:nvSpPr>
        <p:spPr>
          <a:xfrm>
            <a:off x="8358216" y="3720727"/>
            <a:ext cx="1193772" cy="784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สี่เหลี่ยมผืนผ้า 16">
            <a:extLst>
              <a:ext uri="{FF2B5EF4-FFF2-40B4-BE49-F238E27FC236}">
                <a16:creationId xmlns:a16="http://schemas.microsoft.com/office/drawing/2014/main" id="{2B4E34B9-8143-2DC3-CE4F-9EBF68F9E18F}"/>
              </a:ext>
            </a:extLst>
          </p:cNvPr>
          <p:cNvSpPr/>
          <p:nvPr/>
        </p:nvSpPr>
        <p:spPr>
          <a:xfrm>
            <a:off x="7147498" y="4529764"/>
            <a:ext cx="1193772" cy="784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สี่เหลี่ยมผืนผ้า 18">
            <a:extLst>
              <a:ext uri="{FF2B5EF4-FFF2-40B4-BE49-F238E27FC236}">
                <a16:creationId xmlns:a16="http://schemas.microsoft.com/office/drawing/2014/main" id="{213EA891-C42F-BAC2-64FF-CC24875535A8}"/>
              </a:ext>
            </a:extLst>
          </p:cNvPr>
          <p:cNvSpPr/>
          <p:nvPr/>
        </p:nvSpPr>
        <p:spPr>
          <a:xfrm>
            <a:off x="8366850" y="4529764"/>
            <a:ext cx="1193772" cy="784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สี่เหลี่ยมผืนผ้า 19">
            <a:extLst>
              <a:ext uri="{FF2B5EF4-FFF2-40B4-BE49-F238E27FC236}">
                <a16:creationId xmlns:a16="http://schemas.microsoft.com/office/drawing/2014/main" id="{3C5161A2-4E2D-5E98-8115-CE7C39BF5316}"/>
              </a:ext>
            </a:extLst>
          </p:cNvPr>
          <p:cNvSpPr/>
          <p:nvPr/>
        </p:nvSpPr>
        <p:spPr>
          <a:xfrm>
            <a:off x="7151599" y="5338801"/>
            <a:ext cx="1193772" cy="784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สี่เหลี่ยมผืนผ้า 20">
            <a:extLst>
              <a:ext uri="{FF2B5EF4-FFF2-40B4-BE49-F238E27FC236}">
                <a16:creationId xmlns:a16="http://schemas.microsoft.com/office/drawing/2014/main" id="{EC663C4A-E81C-5FB5-9AEF-EC4FB6D80ADE}"/>
              </a:ext>
            </a:extLst>
          </p:cNvPr>
          <p:cNvSpPr/>
          <p:nvPr/>
        </p:nvSpPr>
        <p:spPr>
          <a:xfrm>
            <a:off x="8370951" y="5338801"/>
            <a:ext cx="1193772" cy="784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9553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302993" y="1367280"/>
            <a:ext cx="9357944" cy="5188796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accent2">
                <a:lumMod val="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dirty="0"/>
          </a:p>
        </p:txBody>
      </p:sp>
      <p:sp>
        <p:nvSpPr>
          <p:cNvPr id="14" name="กล่องข้อความ 13"/>
          <p:cNvSpPr txBox="1">
            <a:spLocks noChangeArrowheads="1"/>
          </p:cNvSpPr>
          <p:nvPr/>
        </p:nvSpPr>
        <p:spPr bwMode="auto">
          <a:xfrm>
            <a:off x="6956343" y="1329822"/>
            <a:ext cx="2112764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altLang="th-TH" sz="1600" b="1" dirty="0">
                <a:latin typeface="TH SarabunIT๙" pitchFamily="34" charset="-34"/>
                <a:cs typeface="TH SarabunIT๙" pitchFamily="34" charset="-34"/>
              </a:rPr>
              <a:t>ภาพพื้นที่ก่อนดำเนินการ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302993" y="363070"/>
            <a:ext cx="9350295" cy="866193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accent2">
                <a:lumMod val="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หน่วยฟื้นฟูสภาพป่าสงวนแห่งชาติป่าแม่น้ำน่านฝั่งตะวันออกตอนใต้ ที่ 21 จังหวัดน่าน</a:t>
            </a:r>
          </a:p>
          <a:p>
            <a:pPr algn="ctr"/>
            <a:r>
              <a:rPr lang="th-TH" sz="18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กิจกรรม/โครงการปลูกป่าเพื่อฟื้นฟูระบบนิเวศ (ปลูกป่าทั่วไป) ปีที่ปลูก 2565  ท้องที่ ตำบลฝายแก้ว อำเภอภูเพียง จังหวัดน่าน</a:t>
            </a:r>
          </a:p>
          <a:p>
            <a:pPr algn="ctr"/>
            <a:r>
              <a:rPr lang="th-TH" sz="18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เนื้อที่  100  ไร่ หัวหน้าหน่วยฟื้นฟูสภาพป่า นายณัฐชนน  คนสูง ตำแหน่งเจ้าพนักงานป่าไม้ชำนาญงาน</a:t>
            </a:r>
          </a:p>
        </p:txBody>
      </p:sp>
      <p:sp>
        <p:nvSpPr>
          <p:cNvPr id="16" name="กล่องข้อความ 15"/>
          <p:cNvSpPr txBox="1"/>
          <p:nvPr/>
        </p:nvSpPr>
        <p:spPr>
          <a:xfrm>
            <a:off x="0" y="1463798"/>
            <a:ext cx="3895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20564" algn="l"/>
                <a:tab pos="1532334" algn="l"/>
              </a:tabLst>
            </a:pPr>
            <a:r>
              <a:rPr lang="th-TH" sz="16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</a:t>
            </a:r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แผนที่ 1</a:t>
            </a:r>
            <a:r>
              <a:rPr lang="en-US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:50,000	</a:t>
            </a:r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ภาพถ่ายทางอากาศสี ปี 2545</a:t>
            </a:r>
          </a:p>
        </p:txBody>
      </p:sp>
      <p:sp>
        <p:nvSpPr>
          <p:cNvPr id="18" name="กล่องข้อความ 17"/>
          <p:cNvSpPr txBox="1">
            <a:spLocks noChangeArrowheads="1"/>
          </p:cNvSpPr>
          <p:nvPr/>
        </p:nvSpPr>
        <p:spPr bwMode="auto">
          <a:xfrm>
            <a:off x="6713629" y="3206414"/>
            <a:ext cx="3391644" cy="561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298" tIns="34148" rIns="68298" bIns="34148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algn="ctr" eaLnBrk="1" hangingPunct="1"/>
            <a:r>
              <a:rPr lang="th-TH" altLang="th-TH" sz="16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ภาพแสดงผลการดำเนินการ</a:t>
            </a:r>
            <a:br>
              <a:rPr lang="th-TH" altLang="th-TH" sz="16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altLang="th-TH" sz="16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(ระหว่างดำเนินการและหลังดำเนินการ)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A45BB954-BD30-FF3C-8875-7A6601DE5B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565" y="1727895"/>
            <a:ext cx="1524384" cy="21562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21A2FD36-D588-54DF-FA39-DD74E27362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8063" y="1727895"/>
            <a:ext cx="1523082" cy="21544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A5494301-CA12-3309-A85C-0BCE76B42B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838" y="1600806"/>
            <a:ext cx="1118463" cy="774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FC8A982B-E2F5-DA97-4DE1-6CB9B7517D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167" y="1600300"/>
            <a:ext cx="1037386" cy="7745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ACF85FBE-C306-618C-62D0-347FDBC63EE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838" y="2431820"/>
            <a:ext cx="1115118" cy="7745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8B782EF4-4F19-C023-AD63-DCD4FFB92DF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167" y="2436782"/>
            <a:ext cx="1053420" cy="7696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F0D843CF-517E-D771-956C-6BC4BB18B09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4592" y="3803923"/>
            <a:ext cx="1146748" cy="7657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รูปภาพ 27">
            <a:extLst>
              <a:ext uri="{FF2B5EF4-FFF2-40B4-BE49-F238E27FC236}">
                <a16:creationId xmlns:a16="http://schemas.microsoft.com/office/drawing/2014/main" id="{BC5C5599-D1C5-A0B8-F7DB-839B5B4773E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71641" y="3803923"/>
            <a:ext cx="1076252" cy="7657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รูปภาพ 29">
            <a:extLst>
              <a:ext uri="{FF2B5EF4-FFF2-40B4-BE49-F238E27FC236}">
                <a16:creationId xmlns:a16="http://schemas.microsoft.com/office/drawing/2014/main" id="{63D19897-F983-3327-ABC8-621D1B4808E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2068" y="4622137"/>
            <a:ext cx="1137383" cy="7657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รูปภาพ 31">
            <a:extLst>
              <a:ext uri="{FF2B5EF4-FFF2-40B4-BE49-F238E27FC236}">
                <a16:creationId xmlns:a16="http://schemas.microsoft.com/office/drawing/2014/main" id="{56C62B7D-DF52-3E01-7CA8-5696E3CB5E3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4054" y="4622137"/>
            <a:ext cx="1063839" cy="75395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5" name="ตาราง 4">
            <a:extLst>
              <a:ext uri="{FF2B5EF4-FFF2-40B4-BE49-F238E27FC236}">
                <a16:creationId xmlns:a16="http://schemas.microsoft.com/office/drawing/2014/main" id="{271EC276-1291-57A0-D112-F66872CDEC56}"/>
              </a:ext>
            </a:extLst>
          </p:cNvPr>
          <p:cNvGraphicFramePr>
            <a:graphicFrameLocks noGrp="1"/>
          </p:cNvGraphicFramePr>
          <p:nvPr/>
        </p:nvGraphicFramePr>
        <p:xfrm>
          <a:off x="4810442" y="1496197"/>
          <a:ext cx="1992415" cy="333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5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5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2091">
                <a:tc gridSpan="3"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ชนิดพันธุ์ไม้ที่ปลูก </a:t>
                      </a:r>
                    </a:p>
                  </a:txBody>
                  <a:tcPr marL="74323" marR="74323" marT="44385" marB="44385"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570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</a:t>
                      </a:r>
                    </a:p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ที่</a:t>
                      </a:r>
                    </a:p>
                  </a:txBody>
                  <a:tcPr marL="74323" marR="74323" marT="44385" marB="4438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ชนิด</a:t>
                      </a:r>
                    </a:p>
                  </a:txBody>
                  <a:tcPr marL="74323" marR="74323" marT="44385" marB="4438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</a:t>
                      </a:r>
                    </a:p>
                    <a:p>
                      <a:pPr algn="ctr"/>
                      <a:r>
                        <a:rPr lang="th-TH" sz="16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ที่ปลูก</a:t>
                      </a:r>
                    </a:p>
                  </a:txBody>
                  <a:tcPr marL="74323" marR="74323" marT="44385" marB="4438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091"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สัก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</a:t>
                      </a:r>
                      <a:endParaRPr lang="th-TH" sz="1400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606"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ประดู่ป่า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</a:t>
                      </a:r>
                      <a:endParaRPr lang="th-TH" sz="1400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606"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มะค่าโมง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</a:t>
                      </a:r>
                      <a:endParaRPr lang="th-TH" sz="1400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901445404"/>
                  </a:ext>
                </a:extLst>
              </a:tr>
              <a:tr h="265606"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แดง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  <a:endParaRPr lang="th-TH" sz="1400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294962241"/>
                  </a:ext>
                </a:extLst>
              </a:tr>
              <a:tr h="265606"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งิ้วดอกแดง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443251521"/>
                  </a:ext>
                </a:extLst>
              </a:tr>
              <a:tr h="26560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th-TH" sz="1400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สะเดา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309068434"/>
                  </a:ext>
                </a:extLst>
              </a:tr>
              <a:tr h="26560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  <a:endParaRPr lang="th-TH" sz="1400" b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มะขามป้อม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606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i="0" spc="-6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อัตราการรอดตาย</a:t>
                      </a:r>
                      <a:r>
                        <a:rPr lang="th-TH" sz="1400" b="1" i="0" spc="-6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(%)</a:t>
                      </a:r>
                      <a:endParaRPr lang="th-TH" sz="1400" b="1" i="0" spc="-6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4311" marR="74311" marT="37130" marB="37130" anchor="ctr"/>
                </a:tc>
                <a:tc hMerge="1">
                  <a:txBody>
                    <a:bodyPr/>
                    <a:lstStyle/>
                    <a:p>
                      <a:endParaRPr lang="th-TH" sz="1600" dirty="0"/>
                    </a:p>
                  </a:txBody>
                  <a:tcPr marL="91442" marR="91442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i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95</a:t>
                      </a:r>
                    </a:p>
                  </a:txBody>
                  <a:tcPr marL="74311" marR="74311" marT="37130" marB="3713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9" name="ตาราง 8">
            <a:extLst>
              <a:ext uri="{FF2B5EF4-FFF2-40B4-BE49-F238E27FC236}">
                <a16:creationId xmlns:a16="http://schemas.microsoft.com/office/drawing/2014/main" id="{9C9247EA-6C8E-3DA7-9AA8-E69244A3A11D}"/>
              </a:ext>
            </a:extLst>
          </p:cNvPr>
          <p:cNvGraphicFramePr>
            <a:graphicFrameLocks noGrp="1"/>
          </p:cNvGraphicFramePr>
          <p:nvPr/>
        </p:nvGraphicFramePr>
        <p:xfrm>
          <a:off x="3619539" y="1496197"/>
          <a:ext cx="1034656" cy="2372088"/>
        </p:xfrm>
        <a:graphic>
          <a:graphicData uri="http://schemas.openxmlformats.org/drawingml/2006/table">
            <a:tbl>
              <a:tblPr firstRow="1" bandRow="1"/>
              <a:tblGrid>
                <a:gridCol w="496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0038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th-TH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ค่าพิกัด </a:t>
                      </a:r>
                    </a:p>
                  </a:txBody>
                  <a:tcPr marL="7062" marR="7062" marT="70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2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x</a:t>
                      </a:r>
                    </a:p>
                  </a:txBody>
                  <a:tcPr marL="7062" marR="7062" marT="70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y</a:t>
                      </a:r>
                    </a:p>
                  </a:txBody>
                  <a:tcPr marL="7062" marR="7062" marT="70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594"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697295</a:t>
                      </a:r>
                    </a:p>
                  </a:txBody>
                  <a:tcPr marL="7996" marR="7996" marT="79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2077951</a:t>
                      </a:r>
                    </a:p>
                  </a:txBody>
                  <a:tcPr marL="7996" marR="7996" marT="79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594"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697176</a:t>
                      </a:r>
                    </a:p>
                  </a:txBody>
                  <a:tcPr marL="7996" marR="7996" marT="79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2078156</a:t>
                      </a:r>
                    </a:p>
                  </a:txBody>
                  <a:tcPr marL="7996" marR="7996" marT="79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594"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697228</a:t>
                      </a:r>
                    </a:p>
                  </a:txBody>
                  <a:tcPr marL="7996" marR="7996" marT="79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2078416</a:t>
                      </a:r>
                    </a:p>
                  </a:txBody>
                  <a:tcPr marL="7996" marR="7996" marT="79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7594"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697264</a:t>
                      </a:r>
                    </a:p>
                  </a:txBody>
                  <a:tcPr marL="7996" marR="7996" marT="79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2078464</a:t>
                      </a:r>
                    </a:p>
                  </a:txBody>
                  <a:tcPr marL="7996" marR="7996" marT="79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7594"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697431</a:t>
                      </a:r>
                    </a:p>
                  </a:txBody>
                  <a:tcPr marL="7996" marR="7996" marT="79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2078462</a:t>
                      </a:r>
                    </a:p>
                  </a:txBody>
                  <a:tcPr marL="7996" marR="7996" marT="79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4577475"/>
                  </a:ext>
                </a:extLst>
              </a:tr>
              <a:tr h="187594"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697556</a:t>
                      </a:r>
                    </a:p>
                  </a:txBody>
                  <a:tcPr marL="7996" marR="7996" marT="79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2078413</a:t>
                      </a:r>
                    </a:p>
                  </a:txBody>
                  <a:tcPr marL="7996" marR="7996" marT="79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8768347"/>
                  </a:ext>
                </a:extLst>
              </a:tr>
              <a:tr h="187594"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697555</a:t>
                      </a:r>
                    </a:p>
                  </a:txBody>
                  <a:tcPr marL="7996" marR="7996" marT="79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2078099</a:t>
                      </a:r>
                    </a:p>
                  </a:txBody>
                  <a:tcPr marL="7996" marR="7996" marT="79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9555107"/>
                  </a:ext>
                </a:extLst>
              </a:tr>
              <a:tr h="187594"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697524</a:t>
                      </a:r>
                    </a:p>
                  </a:txBody>
                  <a:tcPr marL="7996" marR="7996" marT="79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2078074</a:t>
                      </a:r>
                    </a:p>
                  </a:txBody>
                  <a:tcPr marL="7996" marR="7996" marT="79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685788"/>
                  </a:ext>
                </a:extLst>
              </a:tr>
              <a:tr h="187594"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697515</a:t>
                      </a:r>
                    </a:p>
                  </a:txBody>
                  <a:tcPr marL="7996" marR="7996" marT="79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2077967</a:t>
                      </a:r>
                    </a:p>
                  </a:txBody>
                  <a:tcPr marL="7996" marR="7996" marT="79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8418297"/>
                  </a:ext>
                </a:extLst>
              </a:tr>
            </a:tbl>
          </a:graphicData>
        </a:graphic>
      </p:graphicFrame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EFC4F600-99E6-287F-1EFC-810E42C33FB6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53" b="12018"/>
          <a:stretch/>
        </p:blipFill>
        <p:spPr>
          <a:xfrm>
            <a:off x="7264592" y="5428668"/>
            <a:ext cx="1137383" cy="9980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1B33BF3F-AB20-4BDA-137C-ED4A4E8FC2C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641" y="5428668"/>
            <a:ext cx="1076252" cy="9980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97385A46-DCDE-DB68-50CE-3DE2D3368C93}"/>
              </a:ext>
            </a:extLst>
          </p:cNvPr>
          <p:cNvSpPr txBox="1"/>
          <p:nvPr/>
        </p:nvSpPr>
        <p:spPr>
          <a:xfrm>
            <a:off x="3249060" y="2234263"/>
            <a:ext cx="312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endParaRPr lang="en-US" sz="96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14290923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6127</TotalTime>
  <Words>289</Words>
  <Application>Microsoft Office PowerPoint</Application>
  <PresentationFormat>กระดาษ A4 (210x297 มม.)</PresentationFormat>
  <Paragraphs>83</Paragraphs>
  <Slides>2</Slides>
  <Notes>2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8" baseType="lpstr">
      <vt:lpstr>Calibri</vt:lpstr>
      <vt:lpstr>TH SarabunIT๙</vt:lpstr>
      <vt:lpstr>Arial</vt:lpstr>
      <vt:lpstr>Calibri Light</vt:lpstr>
      <vt:lpstr>TH SarabunPSK</vt:lpstr>
      <vt:lpstr>ธีมของ Office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HP</dc:creator>
  <cp:lastModifiedBy>User</cp:lastModifiedBy>
  <cp:revision>713</cp:revision>
  <cp:lastPrinted>2020-11-02T03:39:48Z</cp:lastPrinted>
  <dcterms:created xsi:type="dcterms:W3CDTF">2019-01-07T09:09:15Z</dcterms:created>
  <dcterms:modified xsi:type="dcterms:W3CDTF">2023-07-24T04:43:29Z</dcterms:modified>
</cp:coreProperties>
</file>