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701" r:id="rId2"/>
  </p:sldMasterIdLst>
  <p:notesMasterIdLst>
    <p:notesMasterId r:id="rId39"/>
  </p:notesMasterIdLst>
  <p:handoutMasterIdLst>
    <p:handoutMasterId r:id="rId40"/>
  </p:handoutMasterIdLst>
  <p:sldIdLst>
    <p:sldId id="456" r:id="rId3"/>
    <p:sldId id="478" r:id="rId4"/>
    <p:sldId id="462" r:id="rId5"/>
    <p:sldId id="463" r:id="rId6"/>
    <p:sldId id="464" r:id="rId7"/>
    <p:sldId id="465" r:id="rId8"/>
    <p:sldId id="466" r:id="rId9"/>
    <p:sldId id="467" r:id="rId10"/>
    <p:sldId id="479" r:id="rId11"/>
    <p:sldId id="469" r:id="rId12"/>
    <p:sldId id="457" r:id="rId13"/>
    <p:sldId id="437" r:id="rId14"/>
    <p:sldId id="470" r:id="rId15"/>
    <p:sldId id="438" r:id="rId16"/>
    <p:sldId id="439" r:id="rId17"/>
    <p:sldId id="440" r:id="rId18"/>
    <p:sldId id="472" r:id="rId19"/>
    <p:sldId id="473" r:id="rId20"/>
    <p:sldId id="474" r:id="rId21"/>
    <p:sldId id="475" r:id="rId22"/>
    <p:sldId id="476" r:id="rId23"/>
    <p:sldId id="477" r:id="rId24"/>
    <p:sldId id="471" r:id="rId25"/>
    <p:sldId id="442" r:id="rId26"/>
    <p:sldId id="443" r:id="rId27"/>
    <p:sldId id="458" r:id="rId28"/>
    <p:sldId id="444" r:id="rId29"/>
    <p:sldId id="445" r:id="rId30"/>
    <p:sldId id="446" r:id="rId31"/>
    <p:sldId id="459" r:id="rId32"/>
    <p:sldId id="447" r:id="rId33"/>
    <p:sldId id="448" r:id="rId34"/>
    <p:sldId id="449" r:id="rId35"/>
    <p:sldId id="450" r:id="rId36"/>
    <p:sldId id="451" r:id="rId37"/>
    <p:sldId id="454" r:id="rId38"/>
  </p:sldIdLst>
  <p:sldSz cx="9144000" cy="6858000" type="screen4x3"/>
  <p:notesSz cx="6858000" cy="9947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5050"/>
    <a:srgbClr val="FF9999"/>
    <a:srgbClr val="5D3603"/>
    <a:srgbClr val="993300"/>
    <a:srgbClr val="0033CC"/>
    <a:srgbClr val="FF33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7" autoAdjust="0"/>
    <p:restoredTop sz="94645" autoAdjust="0"/>
  </p:normalViewPr>
  <p:slideViewPr>
    <p:cSldViewPr>
      <p:cViewPr varScale="1">
        <p:scale>
          <a:sx n="68" d="100"/>
          <a:sy n="68" d="100"/>
        </p:scale>
        <p:origin x="5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6696F099-8992-45AB-96E0-1E961845CF3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B9ECA404-1C00-486F-B00A-DF51414277D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2A1B6B3-382A-49F9-AC3D-494C1508C668}" type="datetimeFigureOut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9F4FDBF6-853B-4F8D-9D58-CAADBC1EF88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4FF82DF8-D609-47D9-BEBF-ED092BE870B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58DE4F-3020-41FD-B0DD-417BD56E7ABA}" type="slidenum">
              <a:rPr lang="en-US" altLang="th-TH"/>
              <a:pPr/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D7994F80-8793-4CE2-B78F-DFA7BF74498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EA1C5C92-55F6-4251-81B5-9392BC685E8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3D9978-6723-458E-9DF9-05DE443A8978}" type="datetimeFigureOut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31690523-7208-414F-A0DC-90AF9B4B7BF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3638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3" name="Rectangle 5">
            <a:extLst>
              <a:ext uri="{FF2B5EF4-FFF2-40B4-BE49-F238E27FC236}">
                <a16:creationId xmlns:a16="http://schemas.microsoft.com/office/drawing/2014/main" id="{3FB2B340-4111-45F6-AF9E-DCBA0CA4317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145414" name="Rectangle 6">
            <a:extLst>
              <a:ext uri="{FF2B5EF4-FFF2-40B4-BE49-F238E27FC236}">
                <a16:creationId xmlns:a16="http://schemas.microsoft.com/office/drawing/2014/main" id="{A4AD024B-E66A-4600-8A5B-E5163E39E30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45415" name="Rectangle 7">
            <a:extLst>
              <a:ext uri="{FF2B5EF4-FFF2-40B4-BE49-F238E27FC236}">
                <a16:creationId xmlns:a16="http://schemas.microsoft.com/office/drawing/2014/main" id="{36F21F77-9240-4F3D-9429-B4A14D9F05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C5E5F19-84B9-4E44-BEA5-4515DA765A00}" type="slidenum">
              <a:rPr lang="en-US" altLang="th-TH"/>
              <a:pPr/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4C78DE31-4B05-4561-8992-F2BCBDE15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DB9567A-33A5-43A0-8B89-F3ACC2858B71}" type="slidenum">
              <a:rPr lang="en-US" altLang="th-TH"/>
              <a:pPr eaLnBrk="1" hangingPunct="1">
                <a:spcBef>
                  <a:spcPct val="0"/>
                </a:spcBef>
              </a:pPr>
              <a:t>1</a:t>
            </a:fld>
            <a:endParaRPr lang="th-TH" altLang="th-TH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E32A30F7-11C4-46CA-8285-920535BD93D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C0C174C4-5CA6-413A-9757-DD5492D87E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70AAB54F-328D-41A2-A467-6BC38AF379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B5A885EE-F539-44C9-BBBA-D25FC7709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C601491E-D614-47E7-B2DE-71603F854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C295B68-A6C6-4420-98F7-3DE063135EBD}" type="slidenum">
              <a:rPr lang="en-US" altLang="th-TH"/>
              <a:pPr eaLnBrk="1" hangingPunct="1">
                <a:spcBef>
                  <a:spcPct val="0"/>
                </a:spcBef>
              </a:pPr>
              <a:t>2</a:t>
            </a:fld>
            <a:endParaRPr lang="th-TH" alt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8A4ECD5D-9E93-41F1-8475-7C931F3B8D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F4EA456-BF42-4F55-9B97-8CD9E8CCA9F1}" type="slidenum">
              <a:rPr lang="en-US" altLang="th-TH"/>
              <a:pPr eaLnBrk="1" hangingPunct="1">
                <a:spcBef>
                  <a:spcPct val="0"/>
                </a:spcBef>
              </a:pPr>
              <a:t>3</a:t>
            </a:fld>
            <a:endParaRPr lang="th-TH" altLang="th-TH"/>
          </a:p>
        </p:txBody>
      </p:sp>
      <p:sp>
        <p:nvSpPr>
          <p:cNvPr id="44035" name="Rectangle 7">
            <a:extLst>
              <a:ext uri="{FF2B5EF4-FFF2-40B4-BE49-F238E27FC236}">
                <a16:creationId xmlns:a16="http://schemas.microsoft.com/office/drawing/2014/main" id="{8568EE23-7C94-4F36-B095-43C5ED4A7FC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A0EBF08-8C7C-438F-A55E-EB7FB9008B81}" type="slidenum">
              <a:rPr lang="en-US" altLang="th-TH"/>
              <a:pPr algn="r" eaLnBrk="1" hangingPunct="1">
                <a:spcBef>
                  <a:spcPct val="0"/>
                </a:spcBef>
              </a:pPr>
              <a:t>3</a:t>
            </a:fld>
            <a:endParaRPr lang="th-TH" altLang="th-TH"/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224CE8EA-17EC-446A-8D47-FF41ADF70C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7" name="Rectangle 3">
            <a:extLst>
              <a:ext uri="{FF2B5EF4-FFF2-40B4-BE49-F238E27FC236}">
                <a16:creationId xmlns:a16="http://schemas.microsoft.com/office/drawing/2014/main" id="{A16EE716-6380-46FE-8FD2-3EB75ABD43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9" descr="4_1">
            <a:extLst>
              <a:ext uri="{FF2B5EF4-FFF2-40B4-BE49-F238E27FC236}">
                <a16:creationId xmlns:a16="http://schemas.microsoft.com/office/drawing/2014/main" id="{DADF73BC-EE17-496B-8689-D48D3EABA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8" descr="123">
            <a:extLst>
              <a:ext uri="{FF2B5EF4-FFF2-40B4-BE49-F238E27FC236}">
                <a16:creationId xmlns:a16="http://schemas.microsoft.com/office/drawing/2014/main" id="{78D9D70D-C1B8-4C68-8145-8602251F7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930090">
            <a:off x="76200" y="131763"/>
            <a:ext cx="862013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3" descr="6">
            <a:extLst>
              <a:ext uri="{FF2B5EF4-FFF2-40B4-BE49-F238E27FC236}">
                <a16:creationId xmlns:a16="http://schemas.microsoft.com/office/drawing/2014/main" id="{994C831C-B630-4EDE-9AAB-7244D4FCE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086725" y="0"/>
            <a:ext cx="1057275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62">
            <a:extLst>
              <a:ext uri="{FF2B5EF4-FFF2-40B4-BE49-F238E27FC236}">
                <a16:creationId xmlns:a16="http://schemas.microsoft.com/office/drawing/2014/main" id="{39896053-FEF6-459B-933F-8EC7A33475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1219200"/>
            <a:chOff x="0" y="0"/>
            <a:chExt cx="5760" cy="1402"/>
          </a:xfrm>
        </p:grpSpPr>
        <p:pic>
          <p:nvPicPr>
            <p:cNvPr id="8" name="Picture 153" descr="7">
              <a:extLst>
                <a:ext uri="{FF2B5EF4-FFF2-40B4-BE49-F238E27FC236}">
                  <a16:creationId xmlns:a16="http://schemas.microsoft.com/office/drawing/2014/main" id="{4260CF58-5DC1-4202-8859-9F154196A61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40" descr="04">
              <a:extLst>
                <a:ext uri="{FF2B5EF4-FFF2-40B4-BE49-F238E27FC236}">
                  <a16:creationId xmlns:a16="http://schemas.microsoft.com/office/drawing/2014/main" id="{AA366797-1B4C-4335-933D-258B64A2547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" y="0"/>
              <a:ext cx="858" cy="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10" name="ตัวยึดวันที่ 3">
            <a:extLst>
              <a:ext uri="{FF2B5EF4-FFF2-40B4-BE49-F238E27FC236}">
                <a16:creationId xmlns:a16="http://schemas.microsoft.com/office/drawing/2014/main" id="{D175E8DB-B844-429D-BD1F-92688871E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C93C-8106-4142-BB4D-D51B7FF6AB4A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11" name="ตัวยึดท้ายกระดาษ 4">
            <a:extLst>
              <a:ext uri="{FF2B5EF4-FFF2-40B4-BE49-F238E27FC236}">
                <a16:creationId xmlns:a16="http://schemas.microsoft.com/office/drawing/2014/main" id="{464A4946-EBC6-4E1F-9C3E-B3AD515D8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" name="ตัวยึดหมายเลขภาพนิ่ง 5">
            <a:extLst>
              <a:ext uri="{FF2B5EF4-FFF2-40B4-BE49-F238E27FC236}">
                <a16:creationId xmlns:a16="http://schemas.microsoft.com/office/drawing/2014/main" id="{1BDC6502-E676-4262-9887-DD0C0E3FC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62B71D-2F5F-4FE6-88DB-D5A1088D293C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75463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FCDCB-86C5-4D45-8491-B46C061B8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95A1D-B071-4DB0-9AAB-57E4F559E6C9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276B0-DFD9-4CE9-89C1-C36C51DE8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4A53B-73C5-4BAE-8598-B7E0E5A79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9D3BF-2626-434D-B60B-6F75041456CA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24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18652-5EEF-45E7-B1B4-50BBE515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F935C-A0D1-4C85-AB6C-6CF857603DBA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7BCFA-26D4-4C80-B78A-368AF9408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DA521-A12E-4A1B-AF5E-AA85C11D1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876DD-1B31-4D5F-9F4B-38DF11DA1286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4006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6E2A0-DEE0-4C90-BAE0-0EB3115F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222C-9151-46A6-8C90-C66CAD9A824C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E3A72-23C6-4FAF-BD61-CBEE13AC0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3FC60-203A-48FF-BA59-5484F88D5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5301F-4FF4-4487-92CD-7D0829903D27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47667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522FC24-89AE-4132-9969-E65B49E2B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0A581-2827-4BA3-92E8-D83D2B061FD0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D73163C-02FC-41B7-BC54-15FB03585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6162AB-08E4-4E55-81CF-1B3BCDB43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FB7DF-EAE3-408C-A922-925D57DAF8D6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4102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1F8BBD0-5E95-445C-8351-6967C8BEF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65634-0D7D-40E3-A875-FD2EA79CBFB9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D5C1297-3D35-4AFF-904C-992239059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B45B623-0495-41A2-B45B-6AD665439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9E054-0A32-42BD-972B-491B896130D5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90615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93AE66A-AFA7-4662-9A60-0569038A0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08C20-93AA-4774-9FA3-8D2696D21C54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76569B-41DC-4772-83D4-2742FB899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316480-F35C-41FA-8742-11938EFF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D5C52D-BDF1-406F-A7EC-25555FD289F6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28605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2CC7543-A3E7-46BD-A1D7-15F7CE77D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E35A9-FA79-4A65-8058-1F51DAAFBB4D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1158627-309A-4B72-AF1D-CF77092D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479579E-B046-4EC8-B0F4-7E3310298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A1625-C963-4625-B5FA-D0BCA2537F44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3198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8C7043-19CD-4B4B-BE73-CD417E2A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90B38-017B-4F36-983E-BDFDA3A2ACED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8D276EB-EA75-4806-A115-066828D3D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62054C-0660-4520-93E6-93E6D0FBD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54021-5327-4AFE-A810-561F37755444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6796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D999614-0A84-4C1D-ABC5-DE3DE0166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58555-1273-432F-B388-DE5A8C0BE246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2B13BA9-ACC7-4FD2-8D4A-35DCB0593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AFE1388-0990-4E6C-AB58-66042662A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C7685-BE4C-4954-AD36-0C400F9BCC82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505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FF681-C05F-4135-A798-1757EC5BD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566DA-824A-47DF-A7EA-7366A20E98B3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AB1D7-4BBF-4394-B93B-1F6424FC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B4ED2-98BB-47CC-B50E-81020555E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84385-28D6-47FF-9BE6-8DEB346DF71B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64095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C7EF2-57FB-452E-A1D8-C35B5E39F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61D3B-64C0-43C0-88ED-136E1673E4C2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BC624-C997-43A4-AC2E-8978E842B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7692F-4C1D-420B-9FAA-31E6DC9C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890B59-61F3-4CD5-8033-57A434C91ADE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3693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>
            <a:extLst>
              <a:ext uri="{FF2B5EF4-FFF2-40B4-BE49-F238E27FC236}">
                <a16:creationId xmlns:a16="http://schemas.microsoft.com/office/drawing/2014/main" id="{81F59797-288D-4632-A10F-FC4BFBF0007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>
            <a:extLst>
              <a:ext uri="{FF2B5EF4-FFF2-40B4-BE49-F238E27FC236}">
                <a16:creationId xmlns:a16="http://schemas.microsoft.com/office/drawing/2014/main" id="{4B0A42A4-B090-4D90-8366-68EE46B796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6" name="ตัวยึดวันที่ 3">
            <a:extLst>
              <a:ext uri="{FF2B5EF4-FFF2-40B4-BE49-F238E27FC236}">
                <a16:creationId xmlns:a16="http://schemas.microsoft.com/office/drawing/2014/main" id="{0777EF84-39CF-445F-8A5C-B16AFFC80E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EB4B282-3628-4A7B-A838-EF35C06AE2BD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17" name="ตัวยึดท้ายกระดาษ 4">
            <a:extLst>
              <a:ext uri="{FF2B5EF4-FFF2-40B4-BE49-F238E27FC236}">
                <a16:creationId xmlns:a16="http://schemas.microsoft.com/office/drawing/2014/main" id="{4BD770D9-FE66-433D-8F16-DC611CBDD3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8" name="ตัวยึดหมายเลขภาพนิ่ง 5">
            <a:extLst>
              <a:ext uri="{FF2B5EF4-FFF2-40B4-BE49-F238E27FC236}">
                <a16:creationId xmlns:a16="http://schemas.microsoft.com/office/drawing/2014/main" id="{AF29D6CB-1EB0-429F-AF82-F225EFB34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F033F87-E68C-448C-ACA7-BC1B37819986}" type="slidenum">
              <a:rPr lang="en-US" altLang="th-TH"/>
              <a:pPr/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1AA125C9-0752-4D82-8975-09410C77A74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/>
              <a:t>Click to edit Master title style</a:t>
            </a:r>
            <a:endParaRPr lang="th-TH" altLang="th-TH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09297EE6-8DA1-4E0C-8B2C-D8DB772E3B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/>
              <a:t>Click to edit Master text styles</a:t>
            </a:r>
          </a:p>
          <a:p>
            <a:pPr lvl="1"/>
            <a:r>
              <a:rPr lang="en-US" altLang="th-TH"/>
              <a:t>Second level</a:t>
            </a:r>
          </a:p>
          <a:p>
            <a:pPr lvl="2"/>
            <a:r>
              <a:rPr lang="en-US" altLang="th-TH"/>
              <a:t>Third level</a:t>
            </a:r>
          </a:p>
          <a:p>
            <a:pPr lvl="3"/>
            <a:r>
              <a:rPr lang="en-US" altLang="th-TH"/>
              <a:t>Fourth level</a:t>
            </a:r>
          </a:p>
          <a:p>
            <a:pPr lvl="4"/>
            <a:r>
              <a:rPr lang="en-US" altLang="th-TH"/>
              <a:t>Fifth level</a:t>
            </a:r>
            <a:endParaRPr lang="th-TH" alt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3719B-6604-4E60-A4E7-0BFEB6645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E973C28-672A-45ED-A32B-7AFEF16E57AB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18CF9-9EA3-46C3-AC98-7F5453C5C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F0702-C119-4D4D-8994-07D57E79C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D085D03-59FB-441F-A1B2-B66C7A0F0F1B}" type="slidenum">
              <a:rPr lang="en-US" altLang="th-TH"/>
              <a:pPr/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2FFB5C0-F07A-4841-8A02-E04745A90B16}"/>
              </a:ext>
            </a:extLst>
          </p:cNvPr>
          <p:cNvSpPr txBox="1">
            <a:spLocks/>
          </p:cNvSpPr>
          <p:nvPr/>
        </p:nvSpPr>
        <p:spPr bwMode="auto">
          <a:xfrm>
            <a:off x="334963" y="1341438"/>
            <a:ext cx="8626475" cy="3240087"/>
          </a:xfrm>
          <a:prstGeom prst="rect">
            <a:avLst/>
          </a:prstGeom>
          <a:solidFill>
            <a:srgbClr val="FFFF00">
              <a:alpha val="63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th-TH" sz="4800" dirty="0">
                <a:latin typeface="Tahoma" pitchFamily="34" charset="0"/>
                <a:cs typeface="Tahoma" pitchFamily="34" charset="0"/>
              </a:rPr>
              <a:t>การเรียนรู้ตามรอยพระยุคลบาท  </a:t>
            </a:r>
          </a:p>
          <a:p>
            <a:pPr algn="ctr" eaLnBrk="0" hangingPunct="0">
              <a:defRPr/>
            </a:pPr>
            <a:r>
              <a:rPr lang="th-TH" sz="4800" dirty="0">
                <a:latin typeface="Tahoma" pitchFamily="34" charset="0"/>
                <a:cs typeface="Tahoma" pitchFamily="34" charset="0"/>
              </a:rPr>
              <a:t>เพื่อการเป็นข้าราชการที่ดี</a:t>
            </a:r>
          </a:p>
          <a:p>
            <a:pPr algn="ctr" eaLnBrk="0" hangingPunct="0">
              <a:defRPr/>
            </a:pPr>
            <a:r>
              <a:rPr lang="th-TH" sz="4800" dirty="0">
                <a:latin typeface="Tahoma" pitchFamily="34" charset="0"/>
                <a:cs typeface="Tahoma" pitchFamily="34" charset="0"/>
              </a:rPr>
              <a:t>และเป็นพลังของแผ่นดิน</a:t>
            </a:r>
            <a:endParaRPr lang="th-TH" sz="4800" b="1" dirty="0"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4100" name="Text Box 11">
            <a:extLst>
              <a:ext uri="{FF2B5EF4-FFF2-40B4-BE49-F238E27FC236}">
                <a16:creationId xmlns:a16="http://schemas.microsoft.com/office/drawing/2014/main" id="{410714C6-BB71-4F3D-9C2A-E46673CFB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52292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 คูหา, </a:t>
            </a:r>
            <a:endParaRPr lang="th-TH" altLang="th-TH" sz="2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AA817-24C3-4ECB-A61F-B5DD296D9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86E59AB-95EB-432E-89F6-24D5EE58949C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3" descr="http://gotoknow.org/file/issarachon/king12.jpg">
            <a:extLst>
              <a:ext uri="{FF2B5EF4-FFF2-40B4-BE49-F238E27FC236}">
                <a16:creationId xmlns:a16="http://schemas.microsoft.com/office/drawing/2014/main" id="{80863614-2A61-4BC3-94B2-EAC7110AB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48123"/>
            <a:ext cx="3672408" cy="4371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13DDD0-63D8-42F0-A831-48AF247F2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D42293F-D2BD-48CB-8C2C-6A8F6E0CE6DC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2" name="AutoShape 5" descr="ร.10 โปรดเกล้าฯ ตราสัญลักษณ์พระราชพิธีบรมราชาภิเษก พ.ศ. 2562">
            <a:extLst>
              <a:ext uri="{FF2B5EF4-FFF2-40B4-BE49-F238E27FC236}">
                <a16:creationId xmlns:a16="http://schemas.microsoft.com/office/drawing/2014/main" id="{6F7C027C-0CCB-440A-AC07-0C83CCF5CD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4367CE49-8F26-4DD3-BC43-ACF29A4FBD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57671"/>
            <a:ext cx="3087960" cy="38107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ยึดหมายเลขภาพนิ่ง 5">
            <a:extLst>
              <a:ext uri="{FF2B5EF4-FFF2-40B4-BE49-F238E27FC236}">
                <a16:creationId xmlns:a16="http://schemas.microsoft.com/office/drawing/2014/main" id="{BE7C8C7C-8FE2-4FF4-BA5E-9F39DD17E775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69E711A7-7ED4-42AD-B49A-1ECACE130BF1}" type="slidenum">
              <a:rPr lang="en-US" altLang="th-TH" sz="1200">
                <a:solidFill>
                  <a:srgbClr val="898989"/>
                </a:solidFill>
              </a:rPr>
              <a:pPr algn="r" eaLnBrk="1" hangingPunct="1"/>
              <a:t>3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6147" name="TextBox 7">
            <a:extLst>
              <a:ext uri="{FF2B5EF4-FFF2-40B4-BE49-F238E27FC236}">
                <a16:creationId xmlns:a16="http://schemas.microsoft.com/office/drawing/2014/main" id="{71758AF4-8314-43D6-8199-77C7F93B6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3" y="1412875"/>
            <a:ext cx="4913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b="1" u="sng">
                <a:latin typeface="Tahoma" panose="020B0604030504040204" pitchFamily="34" charset="0"/>
                <a:cs typeface="Tahoma" panose="020B0604030504040204" pitchFamily="34" charset="0"/>
              </a:rPr>
              <a:t>โอกาสของข้าราชการไทย</a:t>
            </a:r>
          </a:p>
        </p:txBody>
      </p:sp>
      <p:sp>
        <p:nvSpPr>
          <p:cNvPr id="6148" name="TextBox 8">
            <a:extLst>
              <a:ext uri="{FF2B5EF4-FFF2-40B4-BE49-F238E27FC236}">
                <a16:creationId xmlns:a16="http://schemas.microsoft.com/office/drawing/2014/main" id="{8CADF0CD-D60E-4958-8530-3F470F6BF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349500"/>
            <a:ext cx="76708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ได้ทำงานใกล้ชิดพระองค์ท่าน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ได้เข้าเฝ้าฯ ในพระราชพิธีต่าง ๆ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ได้รับพระราชทานเครื่องราชอิสริยาภรณ์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ได้เรียนรู้การบำเพ็ญประโยชน์เพื่อสังคม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ได้เรียนรู้วิธีการทรงงาน</a:t>
            </a:r>
          </a:p>
        </p:txBody>
      </p:sp>
      <p:sp>
        <p:nvSpPr>
          <p:cNvPr id="6150" name="Text Box 12">
            <a:extLst>
              <a:ext uri="{FF2B5EF4-FFF2-40B4-BE49-F238E27FC236}">
                <a16:creationId xmlns:a16="http://schemas.microsoft.com/office/drawing/2014/main" id="{385A3352-DD3E-4D57-A9DD-2B8CB6ED0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 คูหา</a:t>
            </a:r>
            <a:endParaRPr lang="th-TH" altLang="th-TH" sz="2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08D94D-B423-4856-9367-26D4E75E7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4D04CC9-691E-4B3A-BBB8-54937F5549D2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3</a:t>
            </a:fld>
            <a:endParaRPr lang="en-US" altLang="th-TH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ยึดหมายเลขภาพนิ่ง 5">
            <a:extLst>
              <a:ext uri="{FF2B5EF4-FFF2-40B4-BE49-F238E27FC236}">
                <a16:creationId xmlns:a16="http://schemas.microsoft.com/office/drawing/2014/main" id="{692247FD-61DB-4331-AAEA-DF82765293D7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2C85D963-80B0-4BA2-AE09-CAB647FAC6AB}" type="slidenum">
              <a:rPr lang="en-US" altLang="th-TH" sz="1200">
                <a:solidFill>
                  <a:srgbClr val="898989"/>
                </a:solidFill>
              </a:rPr>
              <a:pPr algn="r" eaLnBrk="1" hangingPunct="1"/>
              <a:t>4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7171" name="TextBox 7">
            <a:extLst>
              <a:ext uri="{FF2B5EF4-FFF2-40B4-BE49-F238E27FC236}">
                <a16:creationId xmlns:a16="http://schemas.microsoft.com/office/drawing/2014/main" id="{B6AA56D3-56BD-4120-AE06-76C738944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75" y="1412875"/>
            <a:ext cx="7594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2800" b="1" u="sng">
                <a:latin typeface="Tahoma" panose="020B0604030504040204" pitchFamily="34" charset="0"/>
                <a:cs typeface="Tahoma" panose="020B0604030504040204" pitchFamily="34" charset="0"/>
              </a:rPr>
              <a:t>วิธีการทรงงานของพระบาทสมเด็จพระเจ้าอยู่หัว</a:t>
            </a:r>
          </a:p>
        </p:txBody>
      </p:sp>
      <p:sp>
        <p:nvSpPr>
          <p:cNvPr id="7172" name="TextBox 8">
            <a:extLst>
              <a:ext uri="{FF2B5EF4-FFF2-40B4-BE49-F238E27FC236}">
                <a16:creationId xmlns:a16="http://schemas.microsoft.com/office/drawing/2014/main" id="{7F633B9D-94E6-4701-835F-B797B2A11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349500"/>
            <a:ext cx="76708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พระวิสัยทัศน์อันกว้างไกล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ทรงงานอย่างจริงจัง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ทรงงานอย่างต่อเนื่อง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ทรงแก้ไขปัญหาถูกจุด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ทรงแก้ไขปัญหาทันทีและทันการ</a:t>
            </a:r>
          </a:p>
        </p:txBody>
      </p:sp>
      <p:grpSp>
        <p:nvGrpSpPr>
          <p:cNvPr id="7173" name="กลุ่ม 5">
            <a:extLst>
              <a:ext uri="{FF2B5EF4-FFF2-40B4-BE49-F238E27FC236}">
                <a16:creationId xmlns:a16="http://schemas.microsoft.com/office/drawing/2014/main" id="{32563EE1-4A30-4E24-B388-0680647E5BC4}"/>
              </a:ext>
            </a:extLst>
          </p:cNvPr>
          <p:cNvGrpSpPr>
            <a:grpSpLocks/>
          </p:cNvGrpSpPr>
          <p:nvPr/>
        </p:nvGrpSpPr>
        <p:grpSpPr bwMode="auto">
          <a:xfrm>
            <a:off x="7667625" y="6092825"/>
            <a:ext cx="1079500" cy="390525"/>
            <a:chOff x="1852494" y="3934915"/>
            <a:chExt cx="847725" cy="427038"/>
          </a:xfrm>
        </p:grpSpPr>
        <p:grpSp>
          <p:nvGrpSpPr>
            <p:cNvPr id="7176" name="Group 76">
              <a:extLst>
                <a:ext uri="{FF2B5EF4-FFF2-40B4-BE49-F238E27FC236}">
                  <a16:creationId xmlns:a16="http://schemas.microsoft.com/office/drawing/2014/main" id="{8A7087B2-FD19-4D66-BFB7-D106A6BBDA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8408" y="3934911"/>
              <a:ext cx="841811" cy="427037"/>
              <a:chOff x="2362" y="3487"/>
              <a:chExt cx="1850" cy="939"/>
            </a:xfrm>
          </p:grpSpPr>
          <p:sp>
            <p:nvSpPr>
              <p:cNvPr id="7178" name="Rectangle 77">
                <a:extLst>
                  <a:ext uri="{FF2B5EF4-FFF2-40B4-BE49-F238E27FC236}">
                    <a16:creationId xmlns:a16="http://schemas.microsoft.com/office/drawing/2014/main" id="{9A6F69A0-70C8-44BB-9853-486DF66FD5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3487"/>
                <a:ext cx="1850" cy="457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h-TH" altLang="th-TH" sz="1800"/>
              </a:p>
            </p:txBody>
          </p:sp>
          <p:sp>
            <p:nvSpPr>
              <p:cNvPr id="7179" name="Rectangle 78">
                <a:extLst>
                  <a:ext uri="{FF2B5EF4-FFF2-40B4-BE49-F238E27FC236}">
                    <a16:creationId xmlns:a16="http://schemas.microsoft.com/office/drawing/2014/main" id="{6A6251BB-B12D-41D0-812C-AC3469F27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3944"/>
                <a:ext cx="1850" cy="482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h-TH" altLang="th-TH" sz="1800"/>
              </a:p>
            </p:txBody>
          </p:sp>
          <p:sp>
            <p:nvSpPr>
              <p:cNvPr id="7180" name="WordArt 79">
                <a:extLst>
                  <a:ext uri="{FF2B5EF4-FFF2-40B4-BE49-F238E27FC236}">
                    <a16:creationId xmlns:a16="http://schemas.microsoft.com/office/drawing/2014/main" id="{A0CEE9B9-21C1-49C4-BA90-7D92ECF74A6D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904" y="3600"/>
                <a:ext cx="802" cy="188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th-TH" sz="3600" kern="1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กพร. ปม.</a:t>
                </a:r>
              </a:p>
            </p:txBody>
          </p:sp>
          <p:sp>
            <p:nvSpPr>
              <p:cNvPr id="7181" name="WordArt 80">
                <a:extLst>
                  <a:ext uri="{FF2B5EF4-FFF2-40B4-BE49-F238E27FC236}">
                    <a16:creationId xmlns:a16="http://schemas.microsoft.com/office/drawing/2014/main" id="{2E30ED60-1156-47A0-979E-3EF7A95A3533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440" y="4083"/>
                <a:ext cx="1708" cy="199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th-TH" sz="3600" kern="10">
                    <a:solidFill>
                      <a:srgbClr val="FFFFFF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กลุ่มพัฒนาระบบบริหาร กรมป่าไม้</a:t>
                </a:r>
              </a:p>
            </p:txBody>
          </p:sp>
        </p:grpSp>
        <p:sp>
          <p:nvSpPr>
            <p:cNvPr id="7177" name="Line 81">
              <a:extLst>
                <a:ext uri="{FF2B5EF4-FFF2-40B4-BE49-F238E27FC236}">
                  <a16:creationId xmlns:a16="http://schemas.microsoft.com/office/drawing/2014/main" id="{47F594C1-9A22-4719-AB25-43A1B1D907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2494" y="4148631"/>
              <a:ext cx="842599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7174" name="Text Box 12">
            <a:extLst>
              <a:ext uri="{FF2B5EF4-FFF2-40B4-BE49-F238E27FC236}">
                <a16:creationId xmlns:a16="http://schemas.microsoft.com/office/drawing/2014/main" id="{8D6F0EA9-7BB5-4116-9230-FA5F3EC88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>
                <a:latin typeface="Tahoma" panose="020B0604030504040204" pitchFamily="34" charset="0"/>
              </a:rPr>
              <a:t> </a:t>
            </a:r>
            <a:r>
              <a:rPr lang="th-TH" altLang="th-TH" sz="160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r>
              <a:rPr lang="th-TH" altLang="th-TH" sz="1600">
                <a:latin typeface="Tahoma" panose="020B0604030504040204" pitchFamily="34" charset="0"/>
              </a:rPr>
              <a:t>, 2554</a:t>
            </a:r>
            <a:endParaRPr lang="th-TH" altLang="th-TH" sz="240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03904F-8FDE-48B8-B68F-20F05773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97CEEF2-7D6A-46DE-B578-C2A0B055A85D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4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ยึดหมายเลขภาพนิ่ง 5">
            <a:extLst>
              <a:ext uri="{FF2B5EF4-FFF2-40B4-BE49-F238E27FC236}">
                <a16:creationId xmlns:a16="http://schemas.microsoft.com/office/drawing/2014/main" id="{D81CB2C2-C37E-49DA-8333-EE980FD23B4F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73E2A82B-6E7B-43A6-B895-5330EB775F3D}" type="slidenum">
              <a:rPr lang="en-US" altLang="th-TH" sz="1200">
                <a:solidFill>
                  <a:srgbClr val="898989"/>
                </a:solidFill>
              </a:rPr>
              <a:pPr algn="r" eaLnBrk="1" hangingPunct="1"/>
              <a:t>5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8195" name="TextBox 7">
            <a:extLst>
              <a:ext uri="{FF2B5EF4-FFF2-40B4-BE49-F238E27FC236}">
                <a16:creationId xmlns:a16="http://schemas.microsoft.com/office/drawing/2014/main" id="{BCBF7685-E93F-4468-8B64-94F17B24B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1412875"/>
            <a:ext cx="62087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2800" b="1" u="sng">
                <a:latin typeface="Tahoma" panose="020B0604030504040204" pitchFamily="34" charset="0"/>
                <a:cs typeface="Tahoma" panose="020B0604030504040204" pitchFamily="34" charset="0"/>
              </a:rPr>
              <a:t>การยึดถือพระบาทสมเด็จพระเจ้าอยู่หัว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2800" b="1" u="sng">
                <a:latin typeface="Tahoma" panose="020B0604030504040204" pitchFamily="34" charset="0"/>
                <a:cs typeface="Tahoma" panose="020B0604030504040204" pitchFamily="34" charset="0"/>
              </a:rPr>
              <a:t>เป็นแบบอย่างในการทำงาน</a:t>
            </a:r>
          </a:p>
        </p:txBody>
      </p:sp>
      <p:sp>
        <p:nvSpPr>
          <p:cNvPr id="8196" name="TextBox 8">
            <a:extLst>
              <a:ext uri="{FF2B5EF4-FFF2-40B4-BE49-F238E27FC236}">
                <a16:creationId xmlns:a16="http://schemas.microsoft.com/office/drawing/2014/main" id="{A8A5399C-2C16-46F0-A52C-F3248E0DF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641600"/>
            <a:ext cx="76708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ได้เรียนรู้จากปราชญ์ผู้มีประสบการณ์ในการพัฒนาประเทศไทยที่ยาวนานที่สุด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ช่วยกระตุ้นให้มีพลังในการทำงานตนเอง</a:t>
            </a:r>
          </a:p>
        </p:txBody>
      </p:sp>
      <p:grpSp>
        <p:nvGrpSpPr>
          <p:cNvPr id="8197" name="กลุ่ม 5">
            <a:extLst>
              <a:ext uri="{FF2B5EF4-FFF2-40B4-BE49-F238E27FC236}">
                <a16:creationId xmlns:a16="http://schemas.microsoft.com/office/drawing/2014/main" id="{2D3D770B-3DC9-4098-88AF-3DBBA5DA0B66}"/>
              </a:ext>
            </a:extLst>
          </p:cNvPr>
          <p:cNvGrpSpPr>
            <a:grpSpLocks/>
          </p:cNvGrpSpPr>
          <p:nvPr/>
        </p:nvGrpSpPr>
        <p:grpSpPr bwMode="auto">
          <a:xfrm>
            <a:off x="7667625" y="6092825"/>
            <a:ext cx="1079500" cy="390525"/>
            <a:chOff x="1852494" y="3934915"/>
            <a:chExt cx="847725" cy="427038"/>
          </a:xfrm>
        </p:grpSpPr>
        <p:grpSp>
          <p:nvGrpSpPr>
            <p:cNvPr id="8200" name="Group 76">
              <a:extLst>
                <a:ext uri="{FF2B5EF4-FFF2-40B4-BE49-F238E27FC236}">
                  <a16:creationId xmlns:a16="http://schemas.microsoft.com/office/drawing/2014/main" id="{EEEEAD72-A339-4289-9817-D172D902DD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8408" y="3934911"/>
              <a:ext cx="841811" cy="427037"/>
              <a:chOff x="2362" y="3487"/>
              <a:chExt cx="1850" cy="939"/>
            </a:xfrm>
          </p:grpSpPr>
          <p:sp>
            <p:nvSpPr>
              <p:cNvPr id="8202" name="Rectangle 77">
                <a:extLst>
                  <a:ext uri="{FF2B5EF4-FFF2-40B4-BE49-F238E27FC236}">
                    <a16:creationId xmlns:a16="http://schemas.microsoft.com/office/drawing/2014/main" id="{8FE1B451-135A-4733-8EF1-E74B32B502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3487"/>
                <a:ext cx="1850" cy="457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h-TH" altLang="th-TH" sz="1800"/>
              </a:p>
            </p:txBody>
          </p:sp>
          <p:sp>
            <p:nvSpPr>
              <p:cNvPr id="8203" name="Rectangle 78">
                <a:extLst>
                  <a:ext uri="{FF2B5EF4-FFF2-40B4-BE49-F238E27FC236}">
                    <a16:creationId xmlns:a16="http://schemas.microsoft.com/office/drawing/2014/main" id="{0C800199-DC6D-448F-AEBD-83490B87FF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3944"/>
                <a:ext cx="1850" cy="482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h-TH" altLang="th-TH" sz="1800"/>
              </a:p>
            </p:txBody>
          </p:sp>
          <p:sp>
            <p:nvSpPr>
              <p:cNvPr id="8204" name="WordArt 79">
                <a:extLst>
                  <a:ext uri="{FF2B5EF4-FFF2-40B4-BE49-F238E27FC236}">
                    <a16:creationId xmlns:a16="http://schemas.microsoft.com/office/drawing/2014/main" id="{DB4938DD-5BC9-4521-B85F-48B9E817BA06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904" y="3600"/>
                <a:ext cx="802" cy="188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th-TH" sz="3600" kern="1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กพร. ปม.</a:t>
                </a:r>
              </a:p>
            </p:txBody>
          </p:sp>
          <p:sp>
            <p:nvSpPr>
              <p:cNvPr id="8205" name="WordArt 80">
                <a:extLst>
                  <a:ext uri="{FF2B5EF4-FFF2-40B4-BE49-F238E27FC236}">
                    <a16:creationId xmlns:a16="http://schemas.microsoft.com/office/drawing/2014/main" id="{8079ECCD-530D-4A3F-B3FA-CC43149250AE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440" y="4083"/>
                <a:ext cx="1708" cy="199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th-TH" sz="3600" kern="10">
                    <a:solidFill>
                      <a:srgbClr val="FFFFFF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กลุ่มพัฒนาระบบบริหาร กรมป่าไม้</a:t>
                </a:r>
              </a:p>
            </p:txBody>
          </p:sp>
        </p:grpSp>
        <p:sp>
          <p:nvSpPr>
            <p:cNvPr id="8201" name="Line 81">
              <a:extLst>
                <a:ext uri="{FF2B5EF4-FFF2-40B4-BE49-F238E27FC236}">
                  <a16:creationId xmlns:a16="http://schemas.microsoft.com/office/drawing/2014/main" id="{D35B6A23-2B20-4B8D-87A4-D1E291D097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2494" y="4148631"/>
              <a:ext cx="842599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8198" name="Text Box 12">
            <a:extLst>
              <a:ext uri="{FF2B5EF4-FFF2-40B4-BE49-F238E27FC236}">
                <a16:creationId xmlns:a16="http://schemas.microsoft.com/office/drawing/2014/main" id="{81643021-8C4B-4225-BF92-EBBA88833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>
                <a:latin typeface="Tahoma" panose="020B0604030504040204" pitchFamily="34" charset="0"/>
              </a:rPr>
              <a:t> </a:t>
            </a:r>
            <a:r>
              <a:rPr lang="th-TH" altLang="th-TH" sz="160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r>
              <a:rPr lang="th-TH" altLang="th-TH" sz="1600">
                <a:latin typeface="Tahoma" panose="020B0604030504040204" pitchFamily="34" charset="0"/>
              </a:rPr>
              <a:t>, 2554</a:t>
            </a:r>
            <a:endParaRPr lang="th-TH" altLang="th-TH" sz="240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C5DD4E-3C49-49A7-80AB-6736B581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6E8EEEB-585A-4341-B338-BA5B008F3A85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5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ยึดหมายเลขภาพนิ่ง 5">
            <a:extLst>
              <a:ext uri="{FF2B5EF4-FFF2-40B4-BE49-F238E27FC236}">
                <a16:creationId xmlns:a16="http://schemas.microsoft.com/office/drawing/2014/main" id="{C4D0A3C6-E995-44AA-985C-6BACCE2F4CF2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80D732A5-334F-4FF9-8F86-3E3756098F13}" type="slidenum">
              <a:rPr lang="en-US" altLang="th-TH" sz="1200">
                <a:solidFill>
                  <a:srgbClr val="89898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pPr algn="r" eaLnBrk="1" hangingPunct="1"/>
              <a:t>6</a:t>
            </a:fld>
            <a:endParaRPr lang="en-US" altLang="th-TH" sz="1200">
              <a:solidFill>
                <a:srgbClr val="89898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219" name="TextBox 7">
            <a:extLst>
              <a:ext uri="{FF2B5EF4-FFF2-40B4-BE49-F238E27FC236}">
                <a16:creationId xmlns:a16="http://schemas.microsoft.com/office/drawing/2014/main" id="{4B100341-5BCD-47E1-AC3D-4981A6941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5" y="1196975"/>
            <a:ext cx="6753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2800" b="1" u="sng">
                <a:latin typeface="Tahoma" panose="020B0604030504040204" pitchFamily="34" charset="0"/>
                <a:cs typeface="Tahoma" panose="020B0604030504040204" pitchFamily="34" charset="0"/>
              </a:rPr>
              <a:t>ความคาดหวังของประชาชนต่อข้าราชการ</a:t>
            </a:r>
          </a:p>
        </p:txBody>
      </p:sp>
      <p:sp>
        <p:nvSpPr>
          <p:cNvPr id="9220" name="TextBox 8">
            <a:extLst>
              <a:ext uri="{FF2B5EF4-FFF2-40B4-BE49-F238E27FC236}">
                <a16:creationId xmlns:a16="http://schemas.microsoft.com/office/drawing/2014/main" id="{A805B411-68E9-4093-AC41-874DFD993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060575"/>
            <a:ext cx="76708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ดี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มีความรู้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มีความสามารถ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ซื่อสัตย์ สุจริต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ยุติธรรม เป็นกลาง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ปกป้องประโยชน์ให้ประชาชน</a:t>
            </a:r>
          </a:p>
        </p:txBody>
      </p:sp>
      <p:sp>
        <p:nvSpPr>
          <p:cNvPr id="9222" name="Text Box 12">
            <a:extLst>
              <a:ext uri="{FF2B5EF4-FFF2-40B4-BE49-F238E27FC236}">
                <a16:creationId xmlns:a16="http://schemas.microsoft.com/office/drawing/2014/main" id="{26DD3823-2494-4458-BC3C-4B82B140C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 คูหา</a:t>
            </a:r>
            <a:endParaRPr lang="th-TH" altLang="th-TH" sz="2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D1BE10-91F8-484A-BE3F-E2CD80A56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82884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E0201B6-1AB4-4A48-93EC-EA7008F0F038}" type="slidenum">
              <a:rPr lang="en-US" altLang="th-TH" sz="1200">
                <a:solidFill>
                  <a:srgbClr val="89898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pPr eaLnBrk="1" hangingPunct="1"/>
              <a:t>6</a:t>
            </a:fld>
            <a:endParaRPr lang="en-US" altLang="th-TH" sz="1200" dirty="0">
              <a:solidFill>
                <a:srgbClr val="89898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ยึดหมายเลขภาพนิ่ง 5">
            <a:extLst>
              <a:ext uri="{FF2B5EF4-FFF2-40B4-BE49-F238E27FC236}">
                <a16:creationId xmlns:a16="http://schemas.microsoft.com/office/drawing/2014/main" id="{4AC3EF4D-23E4-4DA2-9A25-9D162CD83704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2F1577FA-DD55-4648-8D8E-AB9F6FFC07F8}" type="slidenum">
              <a:rPr lang="en-US" altLang="th-TH" sz="1200">
                <a:solidFill>
                  <a:srgbClr val="898989"/>
                </a:solidFill>
              </a:rPr>
              <a:pPr algn="r" eaLnBrk="1" hangingPunct="1"/>
              <a:t>7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10243" name="TextBox 7">
            <a:extLst>
              <a:ext uri="{FF2B5EF4-FFF2-40B4-BE49-F238E27FC236}">
                <a16:creationId xmlns:a16="http://schemas.microsoft.com/office/drawing/2014/main" id="{93B91C14-4C08-476D-85A3-A6033D4F7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5563" y="1196975"/>
            <a:ext cx="41497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b="1" u="sng">
                <a:latin typeface="Tahoma" panose="020B0604030504040204" pitchFamily="34" charset="0"/>
                <a:cs typeface="Tahoma" panose="020B0604030504040204" pitchFamily="34" charset="0"/>
              </a:rPr>
              <a:t>อนิจจาข้าราชการไทย</a:t>
            </a:r>
          </a:p>
        </p:txBody>
      </p:sp>
      <p:sp>
        <p:nvSpPr>
          <p:cNvPr id="10244" name="TextBox 8">
            <a:extLst>
              <a:ext uri="{FF2B5EF4-FFF2-40B4-BE49-F238E27FC236}">
                <a16:creationId xmlns:a16="http://schemas.microsoft.com/office/drawing/2014/main" id="{8112D53F-600C-45C3-A9C3-2E175F5FA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2187575"/>
            <a:ext cx="83581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สังคมเปลี่ยนไปอย่างรวดเร็ว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อาชีพที่คนมีความรู้ความสามารถเลือกเป็นอันดับท้าย ๆ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 เสื่อมศรัทธาต่อระบบและพฤติกรรมของข้าราชการ</a:t>
            </a:r>
          </a:p>
        </p:txBody>
      </p:sp>
      <p:sp>
        <p:nvSpPr>
          <p:cNvPr id="10246" name="Text Box 12">
            <a:extLst>
              <a:ext uri="{FF2B5EF4-FFF2-40B4-BE49-F238E27FC236}">
                <a16:creationId xmlns:a16="http://schemas.microsoft.com/office/drawing/2014/main" id="{80F21598-8C26-459B-8675-E7605FD63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0C67F6-F766-423B-A244-85EEF7707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42B102F-E77D-4925-93F3-A91C72401090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7</a:t>
            </a:fld>
            <a:endParaRPr lang="en-US" altLang="th-TH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ยึดหมายเลขภาพนิ่ง 5">
            <a:extLst>
              <a:ext uri="{FF2B5EF4-FFF2-40B4-BE49-F238E27FC236}">
                <a16:creationId xmlns:a16="http://schemas.microsoft.com/office/drawing/2014/main" id="{9012C281-3062-4C1C-97D9-BEFA6FBC6C2D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31AA2829-E9D2-46F6-80F1-677302C871CF}" type="slidenum">
              <a:rPr lang="en-US" altLang="th-TH" sz="1200">
                <a:solidFill>
                  <a:srgbClr val="89898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pPr algn="r" eaLnBrk="1" hangingPunct="1"/>
              <a:t>8</a:t>
            </a:fld>
            <a:endParaRPr lang="en-US" altLang="th-TH" sz="1200">
              <a:solidFill>
                <a:srgbClr val="89898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67" name="TextBox 7">
            <a:extLst>
              <a:ext uri="{FF2B5EF4-FFF2-40B4-BE49-F238E27FC236}">
                <a16:creationId xmlns:a16="http://schemas.microsoft.com/office/drawing/2014/main" id="{0F1E00AA-2F28-4170-8D0E-DC8865E7E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513" y="1196975"/>
            <a:ext cx="69881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b="1" u="sng">
                <a:latin typeface="Tahoma" panose="020B0604030504040204" pitchFamily="34" charset="0"/>
                <a:cs typeface="Tahoma" panose="020B0604030504040204" pitchFamily="34" charset="0"/>
              </a:rPr>
              <a:t>ความจำเป็นที่จะต้องพัฒนาข้าราชการ</a:t>
            </a:r>
          </a:p>
        </p:txBody>
      </p:sp>
      <p:sp>
        <p:nvSpPr>
          <p:cNvPr id="87043" name="TextBox 8">
            <a:extLst>
              <a:ext uri="{FF2B5EF4-FFF2-40B4-BE49-F238E27FC236}">
                <a16:creationId xmlns:a16="http://schemas.microsoft.com/office/drawing/2014/main" id="{555371D1-104E-41E1-966B-ECFAA5CD7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89138"/>
            <a:ext cx="3744913" cy="1816100"/>
          </a:xfrm>
          <a:prstGeom prst="rect">
            <a:avLst/>
          </a:prstGeom>
          <a:solidFill>
            <a:schemeClr val="accent2">
              <a:lumMod val="60000"/>
              <a:lumOff val="40000"/>
              <a:alpha val="63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th-TH" sz="2800" u="sng" dirty="0">
                <a:solidFill>
                  <a:schemeClr val="accent2"/>
                </a:solidFill>
                <a:latin typeface="Tahoma" pitchFamily="34" charset="0"/>
                <a:cs typeface="Tahoma" pitchFamily="34" charset="0"/>
              </a:rPr>
              <a:t>ให้ดี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th-TH" sz="2800" dirty="0">
                <a:solidFill>
                  <a:schemeClr val="accent2"/>
                </a:solidFill>
                <a:latin typeface="Tahoma" pitchFamily="34" charset="0"/>
                <a:cs typeface="Tahoma" pitchFamily="34" charset="0"/>
              </a:rPr>
              <a:t> จิตสำนึกที่ดี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th-TH" sz="2800" dirty="0">
                <a:solidFill>
                  <a:schemeClr val="accent2"/>
                </a:solidFill>
                <a:latin typeface="Tahoma" pitchFamily="34" charset="0"/>
                <a:cs typeface="Tahoma" pitchFamily="34" charset="0"/>
              </a:rPr>
              <a:t> ทัศนคติที่ดี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th-TH" sz="2800" dirty="0">
                <a:solidFill>
                  <a:schemeClr val="accent2"/>
                </a:solidFill>
                <a:latin typeface="Tahoma" pitchFamily="34" charset="0"/>
                <a:cs typeface="Tahoma" pitchFamily="34" charset="0"/>
              </a:rPr>
              <a:t> พฤติกรรมดี</a:t>
            </a:r>
          </a:p>
        </p:txBody>
      </p:sp>
      <p:grpSp>
        <p:nvGrpSpPr>
          <p:cNvPr id="11269" name="กลุ่ม 5">
            <a:extLst>
              <a:ext uri="{FF2B5EF4-FFF2-40B4-BE49-F238E27FC236}">
                <a16:creationId xmlns:a16="http://schemas.microsoft.com/office/drawing/2014/main" id="{CEC439C4-81AB-4BF7-932F-4F0F61D77F9C}"/>
              </a:ext>
            </a:extLst>
          </p:cNvPr>
          <p:cNvGrpSpPr>
            <a:grpSpLocks/>
          </p:cNvGrpSpPr>
          <p:nvPr/>
        </p:nvGrpSpPr>
        <p:grpSpPr bwMode="auto">
          <a:xfrm>
            <a:off x="7667625" y="6092825"/>
            <a:ext cx="1079500" cy="390525"/>
            <a:chOff x="1852494" y="3934915"/>
            <a:chExt cx="847725" cy="427038"/>
          </a:xfrm>
        </p:grpSpPr>
        <p:grpSp>
          <p:nvGrpSpPr>
            <p:cNvPr id="11274" name="Group 76">
              <a:extLst>
                <a:ext uri="{FF2B5EF4-FFF2-40B4-BE49-F238E27FC236}">
                  <a16:creationId xmlns:a16="http://schemas.microsoft.com/office/drawing/2014/main" id="{7093981C-CA05-42D8-AC33-754E7DF487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8408" y="3934911"/>
              <a:ext cx="841811" cy="427037"/>
              <a:chOff x="2362" y="3487"/>
              <a:chExt cx="1850" cy="939"/>
            </a:xfrm>
          </p:grpSpPr>
          <p:sp>
            <p:nvSpPr>
              <p:cNvPr id="11276" name="Rectangle 77">
                <a:extLst>
                  <a:ext uri="{FF2B5EF4-FFF2-40B4-BE49-F238E27FC236}">
                    <a16:creationId xmlns:a16="http://schemas.microsoft.com/office/drawing/2014/main" id="{2215C316-7EBD-49B9-89C9-8280C70C4E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3487"/>
                <a:ext cx="1850" cy="457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h-TH" altLang="th-TH" sz="1800">
                  <a:latin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277" name="Rectangle 78">
                <a:extLst>
                  <a:ext uri="{FF2B5EF4-FFF2-40B4-BE49-F238E27FC236}">
                    <a16:creationId xmlns:a16="http://schemas.microsoft.com/office/drawing/2014/main" id="{FE4A3C21-33A0-4B54-BCDC-AC35ECD322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3944"/>
                <a:ext cx="1850" cy="482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h-TH" altLang="th-TH" sz="1800">
                  <a:latin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278" name="WordArt 79">
                <a:extLst>
                  <a:ext uri="{FF2B5EF4-FFF2-40B4-BE49-F238E27FC236}">
                    <a16:creationId xmlns:a16="http://schemas.microsoft.com/office/drawing/2014/main" id="{4AB8D29E-0CB5-40C8-8339-4CCB68482770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904" y="3600"/>
                <a:ext cx="802" cy="188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th-TH" sz="3600" kern="1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กพร. ปม.</a:t>
                </a:r>
              </a:p>
            </p:txBody>
          </p:sp>
          <p:sp>
            <p:nvSpPr>
              <p:cNvPr id="11279" name="WordArt 80">
                <a:extLst>
                  <a:ext uri="{FF2B5EF4-FFF2-40B4-BE49-F238E27FC236}">
                    <a16:creationId xmlns:a16="http://schemas.microsoft.com/office/drawing/2014/main" id="{13AE3A43-B1D2-4E00-9347-630B57232558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440" y="4083"/>
                <a:ext cx="1708" cy="199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th-TH" sz="3600" kern="10">
                    <a:solidFill>
                      <a:srgbClr val="FFFFFF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กลุ่มพัฒนาระบบบริหาร กรมป่าไม้</a:t>
                </a:r>
              </a:p>
            </p:txBody>
          </p:sp>
        </p:grpSp>
        <p:sp>
          <p:nvSpPr>
            <p:cNvPr id="11275" name="Line 81">
              <a:extLst>
                <a:ext uri="{FF2B5EF4-FFF2-40B4-BE49-F238E27FC236}">
                  <a16:creationId xmlns:a16="http://schemas.microsoft.com/office/drawing/2014/main" id="{1DFE3BEE-93AA-4825-AF24-DF7F06428C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2494" y="4148631"/>
              <a:ext cx="842599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11270" name="TextBox 8">
            <a:extLst>
              <a:ext uri="{FF2B5EF4-FFF2-40B4-BE49-F238E27FC236}">
                <a16:creationId xmlns:a16="http://schemas.microsoft.com/office/drawing/2014/main" id="{93122BE9-53B8-4240-AAE2-B2FCE0CFE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000250"/>
            <a:ext cx="4321175" cy="1816100"/>
          </a:xfrm>
          <a:prstGeom prst="rect">
            <a:avLst/>
          </a:prstGeom>
          <a:solidFill>
            <a:srgbClr val="92D050">
              <a:alpha val="5607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u="sng">
                <a:solidFill>
                  <a:srgbClr val="0033C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ให้ยึดมั่น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th-TH" altLang="th-TH" sz="2800">
                <a:solidFill>
                  <a:srgbClr val="0033C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ความถูกต้อง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th-TH" altLang="th-TH" sz="2800">
                <a:solidFill>
                  <a:srgbClr val="0033C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ความซื่อสัตย์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th-TH" altLang="th-TH" sz="2800">
                <a:solidFill>
                  <a:srgbClr val="0033C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ประโยชน์ของประชาชน</a:t>
            </a:r>
          </a:p>
        </p:txBody>
      </p:sp>
      <p:sp>
        <p:nvSpPr>
          <p:cNvPr id="87052" name="TextBox 8">
            <a:extLst>
              <a:ext uri="{FF2B5EF4-FFF2-40B4-BE49-F238E27FC236}">
                <a16:creationId xmlns:a16="http://schemas.microsoft.com/office/drawing/2014/main" id="{02CE94C2-86D2-47F7-B61C-E4F28E6B2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00500"/>
            <a:ext cx="4321175" cy="1816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th-TH" sz="2800" u="sng">
                <a:solidFill>
                  <a:schemeClr val="folHlink"/>
                </a:solidFill>
                <a:latin typeface="Tahoma" pitchFamily="34" charset="0"/>
                <a:cs typeface="Tahoma" pitchFamily="34" charset="0"/>
              </a:rPr>
              <a:t>ให้มุ่งมั่นปฏิบัติหน้าที่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th-TH" sz="2800">
                <a:solidFill>
                  <a:schemeClr val="folHlink"/>
                </a:solidFill>
                <a:latin typeface="Tahoma" pitchFamily="34" charset="0"/>
                <a:cs typeface="Tahoma" pitchFamily="34" charset="0"/>
              </a:rPr>
              <a:t> สำเร็จทันการ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th-TH" sz="2800">
                <a:solidFill>
                  <a:schemeClr val="folHlink"/>
                </a:solidFill>
                <a:latin typeface="Tahoma" pitchFamily="34" charset="0"/>
                <a:cs typeface="Tahoma" pitchFamily="34" charset="0"/>
              </a:rPr>
              <a:t> เป็นที่ยอมรับ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th-TH" sz="2800">
                <a:solidFill>
                  <a:schemeClr val="folHlink"/>
                </a:solidFill>
                <a:latin typeface="Tahoma" pitchFamily="34" charset="0"/>
                <a:cs typeface="Tahoma" pitchFamily="34" charset="0"/>
              </a:rPr>
              <a:t> เกิดศรัทธา</a:t>
            </a:r>
          </a:p>
        </p:txBody>
      </p:sp>
      <p:sp>
        <p:nvSpPr>
          <p:cNvPr id="11272" name="Text Box 14">
            <a:extLst>
              <a:ext uri="{FF2B5EF4-FFF2-40B4-BE49-F238E27FC236}">
                <a16:creationId xmlns:a16="http://schemas.microsoft.com/office/drawing/2014/main" id="{420BB4AF-FEBA-4FB6-BF16-CE6163A64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521450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>
                <a:latin typeface="Tahoma" panose="020B0604030504040204" pitchFamily="34" charset="0"/>
                <a:cs typeface="Tahoma" panose="020B0604030504040204" pitchFamily="34" charset="0"/>
              </a:rPr>
              <a:t>บำรุง คูหา, 2554</a:t>
            </a:r>
            <a:endParaRPr lang="th-TH" altLang="th-TH" sz="24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1B6610-E9CE-4203-8109-6CBF4E68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06C64FE-667D-4D35-AA8E-7DCD284743FA}" type="slidenum">
              <a:rPr lang="en-US" altLang="th-TH" sz="1200">
                <a:solidFill>
                  <a:srgbClr val="89898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pPr eaLnBrk="1" hangingPunct="1"/>
              <a:t>8</a:t>
            </a:fld>
            <a:endParaRPr lang="en-US" altLang="th-TH" sz="1200">
              <a:solidFill>
                <a:srgbClr val="89898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ชื่อเรื่อง 1">
            <a:extLst>
              <a:ext uri="{FF2B5EF4-FFF2-40B4-BE49-F238E27FC236}">
                <a16:creationId xmlns:a16="http://schemas.microsoft.com/office/drawing/2014/main" id="{38F48EBF-C794-47DA-9592-7C7DDA0BBE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 altLang="th-TH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134361EA-43C6-4F7F-BE0A-29F99FCA90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ตัวแทนหมายเลขภาพนิ่ง 3">
            <a:extLst>
              <a:ext uri="{FF2B5EF4-FFF2-40B4-BE49-F238E27FC236}">
                <a16:creationId xmlns:a16="http://schemas.microsoft.com/office/drawing/2014/main" id="{509CAE80-F848-4145-857A-00031AF96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F6F99BA-9D2D-4F7F-ADE7-9D27CF2B2B29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9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4512914A-AB61-480C-B71A-E714097D5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313" y="836613"/>
            <a:ext cx="8572500" cy="4752975"/>
          </a:xfrm>
        </p:spPr>
        <p:txBody>
          <a:bodyPr/>
          <a:lstStyle/>
          <a:p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มติคณะรัฐมนตรีเมื่อวันที่ 2 กุมภาพันธ์ 2542</a:t>
            </a:r>
            <a:b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เห็นชอบให้โครงการเรียนรู้ตามรอยพระยุคลบาท</a:t>
            </a:r>
            <a:b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เป็นโครงการสำคัญของรัฐบาล</a:t>
            </a:r>
            <a:b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ให้ข้าราชการ  ทุกกระทรวง ทบวง กรม เข้าร่วมโครงการ</a:t>
            </a:r>
            <a:b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เพื่อเฉลิมพระเกียรติพระบาทสมเด็จพระเจ้าอยู่หัว</a:t>
            </a:r>
            <a:b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เนื่องในโอกาสพระราชพิธีมหามงคลเฉลิมพรรษา 6 รอบ</a:t>
            </a:r>
            <a:b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th-TH" altLang="th-TH" sz="2800">
                <a:latin typeface="Tahoma" panose="020B0604030504040204" pitchFamily="34" charset="0"/>
                <a:cs typeface="Tahoma" panose="020B0604030504040204" pitchFamily="34" charset="0"/>
              </a:rPr>
              <a:t>5 ธันวาคม 2542</a:t>
            </a:r>
          </a:p>
        </p:txBody>
      </p:sp>
      <p:sp>
        <p:nvSpPr>
          <p:cNvPr id="13315" name="Text Box 11">
            <a:extLst>
              <a:ext uri="{FF2B5EF4-FFF2-40B4-BE49-F238E27FC236}">
                <a16:creationId xmlns:a16="http://schemas.microsoft.com/office/drawing/2014/main" id="{69E39FAC-9514-42B9-9243-553F2E09D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2EE8213-7634-4776-8723-C038594A7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28FC60E-6A25-43D5-858A-ED25A8F78932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10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76C14C-390E-4A06-A9E9-3D8F05B59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3500438"/>
            <a:ext cx="6985000" cy="1784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3000" b="1" dirty="0">
                <a:latin typeface="Tahoma" pitchFamily="34" charset="0"/>
                <a:cs typeface="Tahoma" pitchFamily="34" charset="0"/>
              </a:rPr>
              <a:t>หมวดวิชามี 4 หัวข้อ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2000" dirty="0">
                <a:latin typeface="Tahoma" pitchFamily="34" charset="0"/>
                <a:cs typeface="Tahoma" pitchFamily="34" charset="0"/>
              </a:rPr>
              <a:t> </a:t>
            </a:r>
            <a:r>
              <a:rPr lang="th-TH" sz="2000" b="1" dirty="0">
                <a:latin typeface="Tahoma" pitchFamily="34" charset="0"/>
                <a:cs typeface="Tahoma" pitchFamily="34" charset="0"/>
              </a:rPr>
              <a:t>การเรียนรู้ตามรอยพระยุคลบาท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2000" b="1" dirty="0">
                <a:latin typeface="Tahoma" pitchFamily="34" charset="0"/>
                <a:cs typeface="Tahoma" pitchFamily="34" charset="0"/>
              </a:rPr>
              <a:t> การเป็นข้าราชการที่รักประชาชน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2000" b="1" dirty="0">
                <a:latin typeface="Tahoma" pitchFamily="34" charset="0"/>
                <a:cs typeface="Tahoma" pitchFamily="34" charset="0"/>
              </a:rPr>
              <a:t> การสร้างความดีแก่สังคม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2000" b="1" dirty="0">
                <a:latin typeface="Tahoma" pitchFamily="34" charset="0"/>
                <a:cs typeface="Tahoma" pitchFamily="34" charset="0"/>
              </a:rPr>
              <a:t> การร่วมสร้างพลังของแผ่นดิน</a:t>
            </a:r>
          </a:p>
        </p:txBody>
      </p:sp>
      <p:sp>
        <p:nvSpPr>
          <p:cNvPr id="14340" name="Text Box 11">
            <a:extLst>
              <a:ext uri="{FF2B5EF4-FFF2-40B4-BE49-F238E27FC236}">
                <a16:creationId xmlns:a16="http://schemas.microsoft.com/office/drawing/2014/main" id="{3B638DE2-3991-4DD3-97BC-57250AF4C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 คูหา</a:t>
            </a:r>
            <a:endParaRPr lang="th-TH" altLang="th-TH" sz="2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F88F16E-3D70-45AF-8904-09BD1EB59554}"/>
              </a:ext>
            </a:extLst>
          </p:cNvPr>
          <p:cNvSpPr/>
          <p:nvPr/>
        </p:nvSpPr>
        <p:spPr>
          <a:xfrm>
            <a:off x="428625" y="981075"/>
            <a:ext cx="8358188" cy="23034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latin typeface="Tahoma" pitchFamily="34" charset="0"/>
              <a:cs typeface="Tahoma" pitchFamily="34" charset="0"/>
            </a:endParaRPr>
          </a:p>
        </p:txBody>
      </p:sp>
      <p:sp>
        <p:nvSpPr>
          <p:cNvPr id="14342" name="Rectangle 10">
            <a:extLst>
              <a:ext uri="{FF2B5EF4-FFF2-40B4-BE49-F238E27FC236}">
                <a16:creationId xmlns:a16="http://schemas.microsoft.com/office/drawing/2014/main" id="{88356BE6-86D0-4C04-BFBF-07EF3F97E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00" y="836613"/>
            <a:ext cx="7237413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500">
                <a:latin typeface="Tahoma" panose="020B0604030504040204" pitchFamily="34" charset="0"/>
                <a:cs typeface="Tahoma" panose="020B0604030504040204" pitchFamily="34" charset="0"/>
              </a:rPr>
              <a:t>หลักสูตร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500">
                <a:latin typeface="Tahoma" panose="020B0604030504040204" pitchFamily="34" charset="0"/>
                <a:cs typeface="Tahoma" panose="020B0604030504040204" pitchFamily="34" charset="0"/>
              </a:rPr>
              <a:t>โครงการเรียนรู้ตามรอยพระยุคลบาท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500">
                <a:latin typeface="Tahoma" panose="020B0604030504040204" pitchFamily="34" charset="0"/>
                <a:cs typeface="Tahoma" panose="020B0604030504040204" pitchFamily="34" charset="0"/>
              </a:rPr>
              <a:t>เพื่อการเป็นข้าราชการที่ดี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500">
                <a:latin typeface="Tahoma" panose="020B0604030504040204" pitchFamily="34" charset="0"/>
                <a:cs typeface="Tahoma" panose="020B0604030504040204" pitchFamily="34" charset="0"/>
              </a:rPr>
              <a:t>และเป็นพลังของแผ่นดิน</a:t>
            </a:r>
            <a:endParaRPr lang="th-TH" altLang="th-TH" sz="3500" b="1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02376B-56F9-46A4-9F35-403073F9B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8DC697F-1EBA-43C6-982C-5828C4D318F0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11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>
            <a:extLst>
              <a:ext uri="{FF2B5EF4-FFF2-40B4-BE49-F238E27FC236}">
                <a16:creationId xmlns:a16="http://schemas.microsoft.com/office/drawing/2014/main" id="{8645D9C6-92E7-4E79-ADE8-4FBA7D6F2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71500"/>
            <a:ext cx="698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2400">
                <a:latin typeface="Tahoma" panose="020B0604030504040204" pitchFamily="34" charset="0"/>
                <a:cs typeface="Tahoma" panose="020B0604030504040204" pitchFamily="34" charset="0"/>
              </a:rPr>
              <a:t>หลักสูตรการเรียนรู้ตามรอยพระยุคลบาท (3 วัน)</a:t>
            </a:r>
          </a:p>
        </p:txBody>
      </p:sp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17255F76-076B-4F08-A4B7-10D002C37916}"/>
              </a:ext>
            </a:extLst>
          </p:cNvPr>
          <p:cNvGraphicFramePr>
            <a:graphicFrameLocks noGrp="1"/>
          </p:cNvGraphicFramePr>
          <p:nvPr/>
        </p:nvGraphicFramePr>
        <p:xfrm>
          <a:off x="714375" y="1397000"/>
          <a:ext cx="7858182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96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1586">
                <a:tc rowSpan="2">
                  <a:txBody>
                    <a:bodyPr/>
                    <a:lstStyle/>
                    <a:p>
                      <a:pPr algn="ctr"/>
                      <a:endParaRPr lang="th-TH" sz="1700" dirty="0">
                        <a:latin typeface="TH NiramitIT๙" pitchFamily="2" charset="-34"/>
                        <a:cs typeface="TH NiramitIT๙" pitchFamily="2" charset="-34"/>
                      </a:endParaRPr>
                    </a:p>
                  </a:txBody>
                  <a:tcPr marT="39414" marB="394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1700" b="1" dirty="0"/>
                        <a:t>เช้า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1" dirty="0"/>
                        <a:t>พัก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1700" b="1" dirty="0"/>
                        <a:t>บ่าย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345">
                <a:tc vMerge="1">
                  <a:txBody>
                    <a:bodyPr/>
                    <a:lstStyle/>
                    <a:p>
                      <a:endParaRPr lang="th-TH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1700" b="1" dirty="0">
                          <a:latin typeface="TH NiramitIT๙" pitchFamily="2" charset="-34"/>
                          <a:cs typeface="TH NiramitIT๙" pitchFamily="2" charset="-34"/>
                        </a:rPr>
                        <a:t>09.00-12.00 น.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1" dirty="0">
                          <a:latin typeface="TH NiramitIT๙" pitchFamily="2" charset="-34"/>
                          <a:cs typeface="TH NiramitIT๙" pitchFamily="2" charset="-34"/>
                        </a:rPr>
                        <a:t>12.00-13.00 น.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1700" b="1" dirty="0">
                          <a:latin typeface="TH NiramitIT๙" pitchFamily="2" charset="-34"/>
                          <a:cs typeface="TH NiramitIT๙" pitchFamily="2" charset="-34"/>
                        </a:rPr>
                        <a:t>13.00-16.30 น.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9862"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วันที่ 1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พิธีเปิด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“การเรียนรู้ตามรอยพระยุคลบาท”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อาหารกลางวัน</a:t>
                      </a:r>
                    </a:p>
                  </a:txBody>
                  <a:tcPr marT="39414" marB="39414"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“การเป็นข้าราชการที่รักประชาชน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ชี้แจงโครงการและการดูงาน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วันที่ 2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ศึกษาดูงานโครงการอันเนื่องจากพระราชดำริ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ศึกษาดูงานโครงการอันเนื่องจากพระราชดำริ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9862"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วันที่ 3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การสะท้อนการเรียนรู้จากการไปดูงาน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“การสร้างความดีแก่สังคม”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“การร่วมสร้างพลังของแผ่นดิน”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dirty="0">
                          <a:latin typeface="TH NiramitIT๙" pitchFamily="2" charset="-34"/>
                          <a:cs typeface="TH NiramitIT๙" pitchFamily="2" charset="-34"/>
                        </a:rPr>
                        <a:t>กิจกรรมกล่าวปณิธาน</a:t>
                      </a:r>
                    </a:p>
                  </a:txBody>
                  <a:tcPr marT="39414" marB="394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5" name="ตัวเชื่อมต่อตรง 4">
            <a:extLst>
              <a:ext uri="{FF2B5EF4-FFF2-40B4-BE49-F238E27FC236}">
                <a16:creationId xmlns:a16="http://schemas.microsoft.com/office/drawing/2014/main" id="{4F853913-EEE0-4DA9-B57D-FED5CBA00711}"/>
              </a:ext>
            </a:extLst>
          </p:cNvPr>
          <p:cNvCxnSpPr/>
          <p:nvPr/>
        </p:nvCxnSpPr>
        <p:spPr>
          <a:xfrm>
            <a:off x="725488" y="1393825"/>
            <a:ext cx="1274762" cy="1106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5" name="TextBox 7">
            <a:extLst>
              <a:ext uri="{FF2B5EF4-FFF2-40B4-BE49-F238E27FC236}">
                <a16:creationId xmlns:a16="http://schemas.microsoft.com/office/drawing/2014/main" id="{42CAA812-67EC-4AAB-9421-A1DF6BA68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288" y="1528763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000" b="1">
                <a:latin typeface="TH NiramitIT๙" pitchFamily="2" charset="-34"/>
                <a:cs typeface="TH NiramitIT๙" pitchFamily="2" charset="-34"/>
              </a:rPr>
              <a:t>เวลา</a:t>
            </a:r>
          </a:p>
        </p:txBody>
      </p:sp>
      <p:sp>
        <p:nvSpPr>
          <p:cNvPr id="15366" name="TextBox 8">
            <a:extLst>
              <a:ext uri="{FF2B5EF4-FFF2-40B4-BE49-F238E27FC236}">
                <a16:creationId xmlns:a16="http://schemas.microsoft.com/office/drawing/2014/main" id="{CB52298B-86F2-48B7-B40D-0B8D70176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88" y="2028825"/>
            <a:ext cx="500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000" b="1">
                <a:latin typeface="TH NiramitIT๙" pitchFamily="2" charset="-34"/>
                <a:cs typeface="TH NiramitIT๙" pitchFamily="2" charset="-34"/>
              </a:rPr>
              <a:t>วัน</a:t>
            </a:r>
          </a:p>
        </p:txBody>
      </p:sp>
      <p:sp>
        <p:nvSpPr>
          <p:cNvPr id="15368" name="Text Box 15">
            <a:extLst>
              <a:ext uri="{FF2B5EF4-FFF2-40B4-BE49-F238E27FC236}">
                <a16:creationId xmlns:a16="http://schemas.microsoft.com/office/drawing/2014/main" id="{62A65ACF-A9D1-4C42-AEAF-1ABA0F3F4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41BD12-3C23-4E73-994B-A457F7971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DC1332C-AA02-4B13-B836-18AFFCD1FC34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12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87AAA6-3CA9-42F9-B81F-13849F3ED69D}"/>
              </a:ext>
            </a:extLst>
          </p:cNvPr>
          <p:cNvSpPr/>
          <p:nvPr/>
        </p:nvSpPr>
        <p:spPr>
          <a:xfrm>
            <a:off x="1619250" y="4652963"/>
            <a:ext cx="5689600" cy="10795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6387" name="Title 1">
            <a:extLst>
              <a:ext uri="{FF2B5EF4-FFF2-40B4-BE49-F238E27FC236}">
                <a16:creationId xmlns:a16="http://schemas.microsoft.com/office/drawing/2014/main" id="{8982A81C-5353-4236-BF8D-AA5BFBD4A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850" y="4457700"/>
            <a:ext cx="7772400" cy="1470025"/>
          </a:xfrm>
        </p:spPr>
        <p:txBody>
          <a:bodyPr/>
          <a:lstStyle/>
          <a:p>
            <a:r>
              <a:rPr lang="th-TH" altLang="th-TH" sz="3500">
                <a:latin typeface="Tahoma" panose="020B0604030504040204" pitchFamily="34" charset="0"/>
                <a:cs typeface="Tahoma" panose="020B0604030504040204" pitchFamily="34" charset="0"/>
              </a:rPr>
              <a:t>การเรียนรู้ตามรอยพระยุคลบาท</a:t>
            </a:r>
          </a:p>
        </p:txBody>
      </p:sp>
      <p:sp>
        <p:nvSpPr>
          <p:cNvPr id="16390" name="Text Box 15">
            <a:extLst>
              <a:ext uri="{FF2B5EF4-FFF2-40B4-BE49-F238E27FC236}">
                <a16:creationId xmlns:a16="http://schemas.microsoft.com/office/drawing/2014/main" id="{C21562E1-AB74-4CB9-B1F5-3BD6D7935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25" y="6075070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 คูหา</a:t>
            </a:r>
            <a:endParaRPr lang="th-TH" altLang="th-TH" sz="2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D47441-F968-4210-B2DD-3527AFD20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91BF677-09F0-44EE-9DB9-F9A0FC2FAD35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13</a:t>
            </a:fld>
            <a:endParaRPr lang="en-US" altLang="th-TH" sz="1200" dirty="0">
              <a:solidFill>
                <a:srgbClr val="898989"/>
              </a:solidFill>
            </a:endParaRPr>
          </a:p>
        </p:txBody>
      </p:sp>
      <p:pic>
        <p:nvPicPr>
          <p:cNvPr id="14" name="Picture 13" descr="http://gotoknow.org/file/issarachon/king12.jpg">
            <a:extLst>
              <a:ext uri="{FF2B5EF4-FFF2-40B4-BE49-F238E27FC236}">
                <a16:creationId xmlns:a16="http://schemas.microsoft.com/office/drawing/2014/main" id="{5BF1379B-45BF-47F1-BF26-29BE8B359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91303"/>
            <a:ext cx="2952328" cy="351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F6BB8E14-70A1-48B2-9026-84AB6CDD5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90905"/>
            <a:ext cx="2482478" cy="30635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>
            <a:extLst>
              <a:ext uri="{FF2B5EF4-FFF2-40B4-BE49-F238E27FC236}">
                <a16:creationId xmlns:a16="http://schemas.microsoft.com/office/drawing/2014/main" id="{A3EF14B7-C12F-478B-996D-EDB5D7F4D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412875"/>
            <a:ext cx="7464425" cy="37242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4000" b="1" dirty="0">
                <a:latin typeface="Tahoma" pitchFamily="34" charset="0"/>
                <a:cs typeface="Tahoma" pitchFamily="34" charset="0"/>
              </a:rPr>
              <a:t>ประเด็นสำคัญ</a:t>
            </a:r>
          </a:p>
          <a:p>
            <a:pPr>
              <a:defRPr/>
            </a:pPr>
            <a:endParaRPr lang="th-TH" b="1" dirty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1. พระราชกรณียกิจ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พระราชประวัติ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พระราชกรณียกิจ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โครงการอันเนื่องมาจากพระราชดำริ</a:t>
            </a:r>
          </a:p>
          <a:p>
            <a:pPr lvl="2">
              <a:defRPr/>
            </a:pPr>
            <a:endParaRPr lang="th-TH" b="1" dirty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2. พระบรมราโชวาทด้านการพัฒนาประเทศ</a:t>
            </a:r>
          </a:p>
        </p:txBody>
      </p:sp>
      <p:sp>
        <p:nvSpPr>
          <p:cNvPr id="17412" name="Text Box 11">
            <a:extLst>
              <a:ext uri="{FF2B5EF4-FFF2-40B4-BE49-F238E27FC236}">
                <a16:creationId xmlns:a16="http://schemas.microsoft.com/office/drawing/2014/main" id="{623DB302-23D8-4F22-88A4-3B779DC30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FD4AE1-2ED7-40B9-B6D7-099420988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CE7ECBF-83ED-4B96-91BF-43AAF272C5A8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14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3">
            <a:extLst>
              <a:ext uri="{FF2B5EF4-FFF2-40B4-BE49-F238E27FC236}">
                <a16:creationId xmlns:a16="http://schemas.microsoft.com/office/drawing/2014/main" id="{2E7AA5A3-D89B-4342-9A36-53B413C73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412875"/>
            <a:ext cx="7920038" cy="36623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4000" b="1" dirty="0">
                <a:latin typeface="Tahoma" pitchFamily="34" charset="0"/>
                <a:cs typeface="Tahoma" pitchFamily="34" charset="0"/>
              </a:rPr>
              <a:t>วัตถุประสงค์</a:t>
            </a:r>
          </a:p>
          <a:p>
            <a:pPr>
              <a:defRPr/>
            </a:pPr>
            <a:endParaRPr lang="th-TH" b="1" dirty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สามารถเรียนรู้พระราชกรณียกิจเกี่ยวกับการ</a:t>
            </a:r>
          </a:p>
          <a:p>
            <a:pPr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   พัฒนาประเทศของพระบาทสมเด็จพระเจ้าอยู่หัว</a:t>
            </a:r>
          </a:p>
          <a:p>
            <a:pPr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  ได้อย่างเหมาะสม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เกิดความสำนึกในพระมหากรุณาธิคุณใน</a:t>
            </a:r>
          </a:p>
          <a:p>
            <a:pPr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   พระราชกรณียกิจของพระบาทสมเด็จพระเจ้าอยู่หัว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นำแนวทางไปประพฤติปฏิบัติตนเป็นข้าราชการที่ดี</a:t>
            </a:r>
          </a:p>
          <a:p>
            <a:pPr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   ตามรอยพระยุคลบาทได้อย่างมีประสิทธิภาพ</a:t>
            </a:r>
          </a:p>
        </p:txBody>
      </p:sp>
      <p:sp>
        <p:nvSpPr>
          <p:cNvPr id="18436" name="Text Box 11">
            <a:extLst>
              <a:ext uri="{FF2B5EF4-FFF2-40B4-BE49-F238E27FC236}">
                <a16:creationId xmlns:a16="http://schemas.microsoft.com/office/drawing/2014/main" id="{37B4E2C5-F8FE-4B67-AF7D-7B44C77F9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592D14-47D9-4A5B-93CE-4FCE0FFA1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C4795E5-697B-4144-A48C-467F97609AA6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15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>
            <a:extLst>
              <a:ext uri="{FF2B5EF4-FFF2-40B4-BE49-F238E27FC236}">
                <a16:creationId xmlns:a16="http://schemas.microsoft.com/office/drawing/2014/main" id="{9E89553A-9C8A-4141-AECF-2AC5880AB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1268413"/>
            <a:ext cx="6769100" cy="3924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4000" b="1" dirty="0">
                <a:latin typeface="Tahoma" pitchFamily="34" charset="0"/>
                <a:cs typeface="Tahoma" pitchFamily="34" charset="0"/>
              </a:rPr>
              <a:t>คำถาม</a:t>
            </a:r>
          </a:p>
          <a:p>
            <a:pPr algn="ctr">
              <a:defRPr/>
            </a:pPr>
            <a:endParaRPr lang="th-TH" sz="4000" b="1" dirty="0">
              <a:latin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th-TH" sz="25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“เลาะรอยพระบาทยาตรา จรดจารึก”</a:t>
            </a:r>
          </a:p>
          <a:p>
            <a:pPr>
              <a:defRPr/>
            </a:pPr>
            <a:endParaRPr lang="th-TH" b="1" dirty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ท่านประทับใจอะไรมากที่สุดเพราะเหตุใด</a:t>
            </a:r>
          </a:p>
          <a:p>
            <a:pPr>
              <a:defRPr/>
            </a:pPr>
            <a:endParaRPr lang="th-TH" b="1" dirty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ท่านได้ข้อคิดอะไรบ้าง</a:t>
            </a:r>
          </a:p>
          <a:p>
            <a:pPr>
              <a:defRPr/>
            </a:pPr>
            <a:endParaRPr lang="th-TH" b="1" dirty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ท่านจะสามารถนำไปปฏิบัติได้อย่างไร</a:t>
            </a:r>
          </a:p>
        </p:txBody>
      </p:sp>
      <p:sp>
        <p:nvSpPr>
          <p:cNvPr id="19460" name="Text Box 11">
            <a:extLst>
              <a:ext uri="{FF2B5EF4-FFF2-40B4-BE49-F238E27FC236}">
                <a16:creationId xmlns:a16="http://schemas.microsoft.com/office/drawing/2014/main" id="{525ECEE3-3CA4-48AE-9007-89C804603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6216F7-63C9-4A83-8D1C-0E244C47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C63BA56-1A20-42D9-9FC3-57191B86B5C8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16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>
            <a:extLst>
              <a:ext uri="{FF2B5EF4-FFF2-40B4-BE49-F238E27FC236}">
                <a16:creationId xmlns:a16="http://schemas.microsoft.com/office/drawing/2014/main" id="{1939CCB1-1430-409D-85B4-5A367A063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412875"/>
            <a:ext cx="7343775" cy="35385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“...การพัฒนาก็คือการให้</a:t>
            </a:r>
          </a:p>
          <a:p>
            <a:pPr algn="ctr"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ความสะดวกและ</a:t>
            </a:r>
          </a:p>
          <a:p>
            <a:pPr algn="ctr"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ให้ความก้าวหน้าให้แก่</a:t>
            </a:r>
          </a:p>
          <a:p>
            <a:pPr algn="ctr"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ประชาชนที่ไม่มีโอกาสที่</a:t>
            </a:r>
          </a:p>
          <a:p>
            <a:pPr algn="ctr"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จะช่วยตนเองได้พอ...”</a:t>
            </a:r>
          </a:p>
          <a:p>
            <a:pPr algn="ctr">
              <a:defRPr/>
            </a:pPr>
            <a:endParaRPr lang="th-TH" sz="3200" b="1" dirty="0">
              <a:latin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(18 มีนาคม 2514)</a:t>
            </a:r>
            <a:endParaRPr lang="th-TH" sz="3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0484" name="Text Box 11">
            <a:extLst>
              <a:ext uri="{FF2B5EF4-FFF2-40B4-BE49-F238E27FC236}">
                <a16:creationId xmlns:a16="http://schemas.microsoft.com/office/drawing/2014/main" id="{E709A78B-2730-4D2C-86EE-CE5772FE0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07573C-D7C0-437C-85E3-ECE757D5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776A00F-012D-4752-8342-17CD905F48F5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17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>
            <a:extLst>
              <a:ext uri="{FF2B5EF4-FFF2-40B4-BE49-F238E27FC236}">
                <a16:creationId xmlns:a16="http://schemas.microsoft.com/office/drawing/2014/main" id="{D398CD3A-5C3C-48AF-9D60-04977F124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412875"/>
            <a:ext cx="7343775" cy="35131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th-TH" sz="3200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“... การพัฒนาประเทศนี้</a:t>
            </a:r>
          </a:p>
          <a:p>
            <a:pPr algn="ctr" eaLnBrk="1" hangingPunct="1">
              <a:defRPr/>
            </a:pPr>
            <a:r>
              <a:rPr lang="th-TH" sz="3200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ก็เท่ากับตั้งใจที่จะทำให้</a:t>
            </a:r>
          </a:p>
          <a:p>
            <a:pPr algn="ctr" eaLnBrk="1" hangingPunct="1">
              <a:defRPr/>
            </a:pPr>
            <a:r>
              <a:rPr lang="th-TH" sz="3200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ชีวิตของแต่ละคนมี</a:t>
            </a:r>
          </a:p>
          <a:p>
            <a:pPr algn="ctr" eaLnBrk="1" hangingPunct="1">
              <a:defRPr/>
            </a:pPr>
            <a:r>
              <a:rPr lang="th-TH" sz="3200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ความปลอดภัย ความเจริญ</a:t>
            </a:r>
          </a:p>
          <a:p>
            <a:pPr algn="ctr" eaLnBrk="1" hangingPunct="1">
              <a:defRPr/>
            </a:pPr>
            <a:r>
              <a:rPr lang="th-TH" sz="3200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มีความสุข ...”</a:t>
            </a:r>
          </a:p>
          <a:p>
            <a:pPr algn="ctr" eaLnBrk="1" hangingPunct="1">
              <a:defRPr/>
            </a:pPr>
            <a:endParaRPr lang="th-TH" sz="3200" b="1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algn="ctr" eaLnBrk="1" hangingPunct="1">
              <a:defRPr/>
            </a:pPr>
            <a:r>
              <a:rPr lang="th-TH" sz="3200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(7 พฤษภาคม 2513)</a:t>
            </a:r>
            <a:endParaRPr lang="th-TH" sz="32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1508" name="Text Box 10">
            <a:extLst>
              <a:ext uri="{FF2B5EF4-FFF2-40B4-BE49-F238E27FC236}">
                <a16:creationId xmlns:a16="http://schemas.microsoft.com/office/drawing/2014/main" id="{B5661EC2-1593-45FB-B659-CC2ABF05B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EC85AE-FA34-4FB4-A619-7AA6FE598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CD7BCB7-F0AE-40AF-A7AE-5DFD311CF174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18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0CBEED7E-E4A3-429E-9735-57A0D47C4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981075"/>
            <a:ext cx="8358188" cy="35401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3200" b="1" dirty="0">
                <a:latin typeface="Cordia New" pitchFamily="34" charset="-34"/>
                <a:cs typeface="Cordia New" pitchFamily="34" charset="-34"/>
              </a:rPr>
              <a:t>“... การพัฒนาประเทศจำเป็นต้องทำตามลำดับขั้น ต้องสร้างพื้นฐาน คือความพอมี พอกิน พอใช้  ของประชาชนส่วนใหญ่เป็นเบื้องต้นก่อน โดยใช้วิธีการและใช้อุปกรณ์ที่ประหยัด แต่ถูกต้องตามหลักวิชาเมื่อได้พื้นฐานมั่นคงพร้อมพอควรและปฏิบัติได้แล้ว จึงค่อยสร้างค่อยเสริมความเจริญและฐานะเศรษฐกิจขั้นสูงขึ้นโดยลำดับต่อไป ...”</a:t>
            </a:r>
          </a:p>
          <a:p>
            <a:pPr algn="ctr">
              <a:defRPr/>
            </a:pPr>
            <a:endParaRPr lang="th-TH" sz="3200" b="1" dirty="0">
              <a:latin typeface="Cordia New" pitchFamily="34" charset="-34"/>
              <a:cs typeface="Cordia New" pitchFamily="34" charset="-34"/>
            </a:endParaRPr>
          </a:p>
          <a:p>
            <a:pPr algn="ctr">
              <a:defRPr/>
            </a:pPr>
            <a:r>
              <a:rPr lang="th-TH" sz="3200" b="1" dirty="0">
                <a:latin typeface="Cordia New" pitchFamily="34" charset="-34"/>
                <a:cs typeface="Cordia New" pitchFamily="34" charset="-34"/>
              </a:rPr>
              <a:t>(18 กรกฎาคม 2517)</a:t>
            </a:r>
            <a:endParaRPr lang="th-TH" sz="32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D17E03-18FF-4BAB-9327-BEEB0B42F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97A8705-E721-42A3-9F4A-70884A400191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19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F006EC79-17B8-47FA-AF31-F5D19057944F}"/>
              </a:ext>
            </a:extLst>
          </p:cNvPr>
          <p:cNvSpPr txBox="1"/>
          <p:nvPr/>
        </p:nvSpPr>
        <p:spPr>
          <a:xfrm>
            <a:off x="611560" y="589667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บำรุง  คูหา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5914-E5E3-486B-9700-F8D2DA24D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1052513"/>
            <a:ext cx="7772400" cy="482441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th-TH" sz="4000" dirty="0">
                <a:latin typeface="Cordia New" pitchFamily="34" charset="-34"/>
                <a:cs typeface="Cordia New" pitchFamily="34" charset="-34"/>
              </a:rPr>
              <a:t>“... ยกตัวอย่างเช่นการปราบศัตรูพืช  ถ้าทุ่มเททำไปโดยไม่มีจังหวะที่ถูกต้อง  และโดยมิได้ศึกษาข้อมูลต่างๆ ให้กระจ่างชัดอย่างทั่วถึง  ก็อาจสิ้นเปลืองแรงงาน ทุนทรัพย์ วัสดุอุปกรณ์ที่ล้วนมีราคาไป  โดยได้รับผลไม่คุ้มค่ายิ่งกว่านั้น  การทำลายศัตรูพืช  ยังอาจทำลายศัตรูของพืชที่มีอยู่บ้างแล้วตามธรรมชาติและทำอันตรายแก่ชีวิตคนชีวิตสัตว์เลี้ยงอีกด้วย ...”  </a:t>
            </a:r>
            <a:br>
              <a:rPr lang="th-TH" sz="4000" dirty="0">
                <a:latin typeface="Cordia New" pitchFamily="34" charset="-34"/>
                <a:cs typeface="Cordia New" pitchFamily="34" charset="-34"/>
              </a:rPr>
            </a:br>
            <a:r>
              <a:rPr lang="th-TH" sz="4000" dirty="0">
                <a:latin typeface="Cordia New" pitchFamily="34" charset="-34"/>
                <a:cs typeface="Cordia New" pitchFamily="34" charset="-34"/>
              </a:rPr>
              <a:t>(๑๙ กรกฎาคม ๒๕๑๗)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4EDBE6-5AD7-4996-B41A-C41469CFC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71A30E7-77F8-495D-B03C-1BB40E7A198D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20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94729D82-2EDB-4EE7-A5A5-3A75696483A4}"/>
              </a:ext>
            </a:extLst>
          </p:cNvPr>
          <p:cNvSpPr txBox="1"/>
          <p:nvPr/>
        </p:nvSpPr>
        <p:spPr>
          <a:xfrm>
            <a:off x="611560" y="589667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บำรุง  คูหา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1D1C2-7FAB-49A9-BB4C-6550451FB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1125538"/>
            <a:ext cx="7772400" cy="417512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th-TH" sz="2400" dirty="0">
                <a:latin typeface="Cordia New" pitchFamily="34" charset="-34"/>
                <a:cs typeface="Cordia New" pitchFamily="34" charset="-34"/>
              </a:rPr>
              <a:t>	“... ยกตัวอย่างเช่นนักเรียนในชนบทห่างไกลขาดแคลนอาหารที่จะบริโภค  จึงได้มีโครงการเกษตรเพื่ออาหารกลางวันสำหรับเด็กยากจนในโรงเรียนในท้องถิ่นธุระกันดารขึ้น. โครงการนี้มิใช่เป็นเพียงการนำอาหารไปป้อนให้เด็กเฉพาะครั้งเฉพาะคราวเท่านั้น  แต่จะสนับสนุนนักเรียนเหล่านั้นให้สามารถทำการเกษตรอย่างได้ผล  เพื่อที่จะได้มีอาหารมาบริโภคอย่างยั่งยืน.  ในการปลูกพืชผักสวนครัว  จะต้องจัดหาพันธุ์พืช  และปรับปรุงดินให้เหมาะสมแก่การเพาะปลูก  รวมทั้งจัดหาแหล่งน้ำอย่างเพียงพอ  ซึ่งการนี้จำเป็นต้องได้รับความร่วมมือจากนักวิชาการต่างๆ  และเจ้าหน้าที่ผู้เกี่ยวข้องทุกฝ่าย.  นักเรียนเองก็จะต้องมีส่วนร่วมในโครงการ  ทั้งในการเพาะปลูก การบำรุงรักษา และการนำผลผลิตมาประกอบอาหารที่มีคุณค่าเหมาะสมตามหลักโภชนาการ.  การปฏิบัติการเกษตรกรรมตามโครงการนี้  แม้เพียงการปลูกพืชผักสวนครัวอย่างเดียว  จะต้องอาศัยปัจจัยมากมายหลายอย่าง  จึงจะสำเร็จผลที่ดีได้ ...”</a:t>
            </a:r>
            <a:br>
              <a:rPr lang="th-TH" sz="2400" dirty="0">
                <a:latin typeface="Cordia New" pitchFamily="34" charset="-34"/>
                <a:cs typeface="Cordia New" pitchFamily="34" charset="-34"/>
              </a:rPr>
            </a:br>
            <a:r>
              <a:rPr lang="th-TH" sz="2400" dirty="0">
                <a:latin typeface="Cordia New" pitchFamily="34" charset="-34"/>
                <a:cs typeface="Cordia New" pitchFamily="34" charset="-34"/>
              </a:rPr>
              <a:t>(๒๐ กรกฎาคม ๒๕๓๗)</a:t>
            </a:r>
          </a:p>
        </p:txBody>
      </p:sp>
      <p:grpSp>
        <p:nvGrpSpPr>
          <p:cNvPr id="24579" name="กลุ่ม 5">
            <a:extLst>
              <a:ext uri="{FF2B5EF4-FFF2-40B4-BE49-F238E27FC236}">
                <a16:creationId xmlns:a16="http://schemas.microsoft.com/office/drawing/2014/main" id="{280EC6D7-034E-48C9-A7EA-4E0312816D97}"/>
              </a:ext>
            </a:extLst>
          </p:cNvPr>
          <p:cNvGrpSpPr>
            <a:grpSpLocks/>
          </p:cNvGrpSpPr>
          <p:nvPr/>
        </p:nvGrpSpPr>
        <p:grpSpPr bwMode="auto">
          <a:xfrm>
            <a:off x="7308850" y="6092825"/>
            <a:ext cx="1079500" cy="390525"/>
            <a:chOff x="1852494" y="3934915"/>
            <a:chExt cx="847725" cy="427038"/>
          </a:xfrm>
        </p:grpSpPr>
        <p:grpSp>
          <p:nvGrpSpPr>
            <p:cNvPr id="24582" name="Group 76">
              <a:extLst>
                <a:ext uri="{FF2B5EF4-FFF2-40B4-BE49-F238E27FC236}">
                  <a16:creationId xmlns:a16="http://schemas.microsoft.com/office/drawing/2014/main" id="{601A2125-F7B3-46E3-AD1C-7F399E5615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8408" y="3934911"/>
              <a:ext cx="841811" cy="427037"/>
              <a:chOff x="2362" y="3487"/>
              <a:chExt cx="1850" cy="939"/>
            </a:xfrm>
          </p:grpSpPr>
          <p:sp>
            <p:nvSpPr>
              <p:cNvPr id="24584" name="Rectangle 77">
                <a:extLst>
                  <a:ext uri="{FF2B5EF4-FFF2-40B4-BE49-F238E27FC236}">
                    <a16:creationId xmlns:a16="http://schemas.microsoft.com/office/drawing/2014/main" id="{8F814815-628D-46E1-96ED-AC762CB83F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3487"/>
                <a:ext cx="1850" cy="457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h-TH" altLang="th-TH" sz="1800"/>
              </a:p>
            </p:txBody>
          </p:sp>
          <p:sp>
            <p:nvSpPr>
              <p:cNvPr id="24585" name="Rectangle 78">
                <a:extLst>
                  <a:ext uri="{FF2B5EF4-FFF2-40B4-BE49-F238E27FC236}">
                    <a16:creationId xmlns:a16="http://schemas.microsoft.com/office/drawing/2014/main" id="{652A3CCE-9FB6-49FA-A4BE-F827BDE562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3944"/>
                <a:ext cx="1850" cy="482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h-TH" altLang="th-TH" sz="1800"/>
              </a:p>
            </p:txBody>
          </p:sp>
          <p:sp>
            <p:nvSpPr>
              <p:cNvPr id="24586" name="WordArt 79">
                <a:extLst>
                  <a:ext uri="{FF2B5EF4-FFF2-40B4-BE49-F238E27FC236}">
                    <a16:creationId xmlns:a16="http://schemas.microsoft.com/office/drawing/2014/main" id="{2BE79886-C89F-4779-A2DE-821C240C9CD2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904" y="3600"/>
                <a:ext cx="802" cy="188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th-TH" sz="3600" kern="1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กพร. ปม.</a:t>
                </a:r>
              </a:p>
            </p:txBody>
          </p:sp>
          <p:sp>
            <p:nvSpPr>
              <p:cNvPr id="24587" name="WordArt 80">
                <a:extLst>
                  <a:ext uri="{FF2B5EF4-FFF2-40B4-BE49-F238E27FC236}">
                    <a16:creationId xmlns:a16="http://schemas.microsoft.com/office/drawing/2014/main" id="{59283E56-87F8-4A2D-AB35-5AA3E3E2F020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440" y="4083"/>
                <a:ext cx="1708" cy="199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th-TH" sz="3600" kern="10">
                    <a:solidFill>
                      <a:srgbClr val="FFFFFF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กลุ่มพัฒนาระบบบริหาร กรมป่าไม้</a:t>
                </a:r>
              </a:p>
            </p:txBody>
          </p:sp>
        </p:grpSp>
        <p:sp>
          <p:nvSpPr>
            <p:cNvPr id="24583" name="Line 81">
              <a:extLst>
                <a:ext uri="{FF2B5EF4-FFF2-40B4-BE49-F238E27FC236}">
                  <a16:creationId xmlns:a16="http://schemas.microsoft.com/office/drawing/2014/main" id="{FECE522F-4E08-4C9D-8667-A294E7B182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2494" y="4148631"/>
              <a:ext cx="842599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24580" name="Text Box 15">
            <a:extLst>
              <a:ext uri="{FF2B5EF4-FFF2-40B4-BE49-F238E27FC236}">
                <a16:creationId xmlns:a16="http://schemas.microsoft.com/office/drawing/2014/main" id="{956378E9-F07E-4AD0-AF0F-8C157A9E5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09282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>
                <a:latin typeface="Tahoma" panose="020B0604030504040204" pitchFamily="34" charset="0"/>
              </a:rPr>
              <a:t> </a:t>
            </a:r>
            <a:r>
              <a:rPr lang="th-TH" altLang="th-TH" sz="160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r>
              <a:rPr lang="th-TH" altLang="th-TH" sz="1600">
                <a:latin typeface="Tahoma" panose="020B0604030504040204" pitchFamily="34" charset="0"/>
              </a:rPr>
              <a:t>, 2554</a:t>
            </a:r>
            <a:endParaRPr lang="th-TH" altLang="th-TH" sz="2400">
              <a:latin typeface="Times New Roman" panose="02020603050405020304" pitchFamily="18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6878DA1-2752-4F9F-85F2-FE069585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7115434-808A-4F6C-938A-8845807F630A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21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0CC81-AC7F-4853-B893-021C77C37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836613"/>
            <a:ext cx="7772400" cy="525621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th-TH" sz="2800" dirty="0">
                <a:latin typeface="Cordia New" pitchFamily="34" charset="-34"/>
                <a:cs typeface="Cordia New" pitchFamily="34" charset="-34"/>
              </a:rPr>
              <a:t>“... อย่างเช่นจะนำหลักวิชาโภชนาการไปแนะนำคนในชนบทอาจยังไม่ยอมรับ  ไม่ยอมบริโภคตามคำแนะนำของท่านทันทีทันใด  ไม่ใช่เพราะไม่เชื่อฟังหรือขัดขืน  แต่อาจเป็นการขัดกับความเคยชินและความนิยมของเขาที่มีอยู่ก่อน  ท่านไม่ควรยอมปล่อยให้ปัญหาอย่างนี้เป็นสาเหตุให้เกิดความไม่พอใจ  ขัดใจ หรือท้อถอยขึ้นเพราะจะทำให้งานทุกอย่างหยุดชะงักและล้มเหลว  ควรอย่างยิ่งที่จะต้องอดทนและพยายามทำหน้าที่ต่อไป  ด้วยปัญญา ด้วยความปรารถนาดีและความรอบคอบสุขุมเมื่อได้ปฏิบัติอย่างเต็มที่ด้วยความหวังดีและบริสุทธิ์ใจโดยถูกต้องแล้ว  ถึงหากจะได้ผลน้อยไป ล่าช้าไปบ้าง ก็ควรจะพอใจแล้ว  คนทุกคน ตามปรกติย่อมมีความจริงใจเชื่อใจในกันและกัน  ถ้าท่านปฏิบัติงานปฏิบัติตนถูกต้องโดยความบริสุทธิ์ใจและจริงใจต่อผู้อื่นแล้ว  จะทำงานให้บรรลุความสำเร็จได้อย่างแน่นอน ...”</a:t>
            </a:r>
            <a:br>
              <a:rPr lang="th-TH" sz="2800" dirty="0">
                <a:latin typeface="Cordia New" pitchFamily="34" charset="-34"/>
                <a:cs typeface="Cordia New" pitchFamily="34" charset="-34"/>
              </a:rPr>
            </a:br>
            <a:r>
              <a:rPr lang="th-TH" sz="2800" dirty="0">
                <a:latin typeface="Cordia New" pitchFamily="34" charset="-34"/>
                <a:cs typeface="Cordia New" pitchFamily="34" charset="-34"/>
              </a:rPr>
              <a:t>(๒๔ กันยายน ๒๕๒๐)</a:t>
            </a:r>
          </a:p>
        </p:txBody>
      </p:sp>
      <p:sp>
        <p:nvSpPr>
          <p:cNvPr id="25604" name="Text Box 15">
            <a:extLst>
              <a:ext uri="{FF2B5EF4-FFF2-40B4-BE49-F238E27FC236}">
                <a16:creationId xmlns:a16="http://schemas.microsoft.com/office/drawing/2014/main" id="{3F7F425E-AAAB-4CE8-BC52-BCC691FAA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144980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0369940-1BC2-40E5-8B55-47423C267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B477069-0030-4D39-8D49-A3D6FC9D7B66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22</a:t>
            </a:fld>
            <a:endParaRPr lang="en-US" altLang="th-TH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0048517-73B4-4EEF-94E8-CC9B7C87925D}"/>
              </a:ext>
            </a:extLst>
          </p:cNvPr>
          <p:cNvSpPr/>
          <p:nvPr/>
        </p:nvSpPr>
        <p:spPr>
          <a:xfrm>
            <a:off x="1619250" y="4797425"/>
            <a:ext cx="5616575" cy="863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26627" name="Title 1">
            <a:extLst>
              <a:ext uri="{FF2B5EF4-FFF2-40B4-BE49-F238E27FC236}">
                <a16:creationId xmlns:a16="http://schemas.microsoft.com/office/drawing/2014/main" id="{5A7B26EE-A2F7-430D-BF5A-7C9D229274F7}"/>
              </a:ext>
            </a:extLst>
          </p:cNvPr>
          <p:cNvSpPr txBox="1">
            <a:spLocks/>
          </p:cNvSpPr>
          <p:nvPr/>
        </p:nvSpPr>
        <p:spPr bwMode="auto">
          <a:xfrm>
            <a:off x="577850" y="44577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4400"/>
              <a:t>การเป็นข้าราชการที่รักประชาชน</a:t>
            </a:r>
          </a:p>
        </p:txBody>
      </p:sp>
      <p:sp>
        <p:nvSpPr>
          <p:cNvPr id="26630" name="Text Box 15">
            <a:extLst>
              <a:ext uri="{FF2B5EF4-FFF2-40B4-BE49-F238E27FC236}">
                <a16:creationId xmlns:a16="http://schemas.microsoft.com/office/drawing/2014/main" id="{7881D48C-2BB0-454A-A555-1CBA54C3B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8A2ED03-CA56-4ACB-8EF5-16B20970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6AF07AA-0FBF-47FC-8F10-86D2C5FC917E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23</a:t>
            </a:fld>
            <a:endParaRPr lang="en-US" altLang="th-TH" sz="1200" dirty="0">
              <a:solidFill>
                <a:srgbClr val="898989"/>
              </a:solidFill>
            </a:endParaRPr>
          </a:p>
        </p:txBody>
      </p:sp>
      <p:pic>
        <p:nvPicPr>
          <p:cNvPr id="16" name="Picture 13" descr="http://gotoknow.org/file/issarachon/king12.jpg">
            <a:extLst>
              <a:ext uri="{FF2B5EF4-FFF2-40B4-BE49-F238E27FC236}">
                <a16:creationId xmlns:a16="http://schemas.microsoft.com/office/drawing/2014/main" id="{5D1DDDAB-1113-4475-9436-22AAF97E3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30964"/>
            <a:ext cx="3096344" cy="368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0A2D8962-5657-4F3B-8024-F9D252508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249" y="1396533"/>
            <a:ext cx="2603574" cy="32129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3">
            <a:extLst>
              <a:ext uri="{FF2B5EF4-FFF2-40B4-BE49-F238E27FC236}">
                <a16:creationId xmlns:a16="http://schemas.microsoft.com/office/drawing/2014/main" id="{94BF0F57-763B-45A5-B0DD-57052A162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1196975"/>
            <a:ext cx="6553200" cy="38623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3500" b="1" dirty="0">
                <a:latin typeface="Tahoma" pitchFamily="34" charset="0"/>
                <a:cs typeface="Tahoma" pitchFamily="34" charset="0"/>
              </a:rPr>
              <a:t>“ข้าราชการ”</a:t>
            </a:r>
          </a:p>
          <a:p>
            <a:pPr algn="ctr">
              <a:defRPr/>
            </a:pPr>
            <a:endParaRPr lang="th-TH" sz="3500" b="1" dirty="0">
              <a:latin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th-TH" sz="3500" b="1" dirty="0">
                <a:latin typeface="Tahoma" pitchFamily="34" charset="0"/>
                <a:cs typeface="Tahoma" pitchFamily="34" charset="0"/>
              </a:rPr>
              <a:t>“ข้า”</a:t>
            </a:r>
          </a:p>
          <a:p>
            <a:pPr algn="ctr">
              <a:defRPr/>
            </a:pPr>
            <a:endParaRPr lang="th-TH" sz="3500" b="1" dirty="0">
              <a:latin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th-TH" sz="3500" b="1" dirty="0">
                <a:latin typeface="Tahoma" pitchFamily="34" charset="0"/>
                <a:cs typeface="Tahoma" pitchFamily="34" charset="0"/>
              </a:rPr>
              <a:t>“ราช หรือ ราชะ”</a:t>
            </a:r>
          </a:p>
          <a:p>
            <a:pPr algn="ctr">
              <a:defRPr/>
            </a:pPr>
            <a:endParaRPr lang="th-TH" sz="3500" b="1" dirty="0">
              <a:latin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th-TH" sz="3500" b="1" dirty="0">
                <a:latin typeface="Tahoma" pitchFamily="34" charset="0"/>
                <a:cs typeface="Tahoma" pitchFamily="34" charset="0"/>
              </a:rPr>
              <a:t>“การ”</a:t>
            </a:r>
            <a:endParaRPr lang="th-TH" sz="35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6CBEBC-8EB4-4D0F-9CAE-A802AD4B1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9B251B6-FCF2-4BA9-8F30-51D47B3C0B87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24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97C0626-F1C9-4345-A405-ADCAB77B8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>
            <a:extLst>
              <a:ext uri="{FF2B5EF4-FFF2-40B4-BE49-F238E27FC236}">
                <a16:creationId xmlns:a16="http://schemas.microsoft.com/office/drawing/2014/main" id="{19D390A9-0B15-4899-AE2A-B689C6C68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412875"/>
            <a:ext cx="7891462" cy="3387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343150" indent="-5143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800350" indent="-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57550" indent="-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714750" indent="-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71950" indent="-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th-TH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“ข้า” หมายถึง บ่าวไพร คนรับใช้อย่างหนึ่ง</a:t>
            </a:r>
          </a:p>
          <a:p>
            <a:pPr eaLnBrk="1" hangingPunct="1">
              <a:defRPr/>
            </a:pPr>
            <a:r>
              <a:rPr lang="th-TH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“ข้า” หมายถึง ผู้ที่ช่วยทำการใดให้บรรลุตามวัตถุประสงค์โดยเป็นข้าราชการที่รู้การควรไม่ควรในสิ่งที่กระทำ</a:t>
            </a:r>
          </a:p>
          <a:p>
            <a:pPr eaLnBrk="1" hangingPunct="1">
              <a:defRPr/>
            </a:pPr>
            <a:r>
              <a:rPr lang="th-TH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      </a:t>
            </a:r>
          </a:p>
          <a:p>
            <a:pPr eaLnBrk="1" hangingPunct="1">
              <a:defRPr/>
            </a:pPr>
            <a:r>
              <a:rPr lang="th-TH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      การควร คือ การกระทำในสิ่งต่างๆ เพื่อประชาชนต่อ “ราชการ” </a:t>
            </a:r>
          </a:p>
          <a:p>
            <a:pPr eaLnBrk="1" hangingPunct="1">
              <a:defRPr/>
            </a:pPr>
            <a:r>
              <a:rPr lang="th-TH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      การไม่ควร คือ งดการกระทำที่ไม่เหมาะสมต่อ “ราชการ”</a:t>
            </a:r>
          </a:p>
          <a:p>
            <a:pPr eaLnBrk="1" hangingPunct="1">
              <a:defRPr/>
            </a:pPr>
            <a:endParaRPr lang="th-TH" b="1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06B8EE-8554-4EB3-B676-E823461A3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A90EE63-4322-4B3E-B118-88FEAE81D820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25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F95AB211-7897-4A7B-A5D5-B9ED8B47DA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>
            <a:extLst>
              <a:ext uri="{FF2B5EF4-FFF2-40B4-BE49-F238E27FC236}">
                <a16:creationId xmlns:a16="http://schemas.microsoft.com/office/drawing/2014/main" id="{634EB2D9-7CF2-41FC-930A-9E71C7596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00213"/>
            <a:ext cx="7891463" cy="26574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343150" indent="-5143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800350" indent="-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57550" indent="-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714750" indent="-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71950" indent="-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th-TH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“ราช” หมายถึง พระเจ้าแผ่นดิน</a:t>
            </a:r>
          </a:p>
          <a:p>
            <a:pPr eaLnBrk="1" hangingPunct="1">
              <a:defRPr/>
            </a:pPr>
            <a:r>
              <a:rPr lang="th-TH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“ราชะ” หมายถึง</a:t>
            </a:r>
          </a:p>
          <a:p>
            <a:pPr lvl="4" eaLnBrk="1" hangingPunct="1">
              <a:buFont typeface="Wingdings" pitchFamily="2" charset="2"/>
              <a:buChar char="v"/>
              <a:defRPr/>
            </a:pPr>
            <a:r>
              <a:rPr lang="th-TH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ผู้รุ่งเรืองด้วยอิสริยยศ ความเป็นใหญ่ หรือ</a:t>
            </a:r>
          </a:p>
          <a:p>
            <a:pPr lvl="4" eaLnBrk="1" hangingPunct="1">
              <a:buFont typeface="Wingdings" pitchFamily="2" charset="2"/>
              <a:buChar char="v"/>
              <a:defRPr/>
            </a:pPr>
            <a:r>
              <a:rPr lang="th-TH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ผู้รุ่งเรืองด้วยราชสมบัติ หรือ</a:t>
            </a:r>
          </a:p>
          <a:p>
            <a:pPr lvl="4" eaLnBrk="1" hangingPunct="1">
              <a:buFont typeface="Wingdings" pitchFamily="2" charset="2"/>
              <a:buChar char="v"/>
              <a:defRPr/>
            </a:pPr>
            <a:r>
              <a:rPr lang="th-TH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ผู้ทำให้มหาชนยินดีด้วยธรรมเป็นเครื่องสงเคราะห์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31C6A-19B2-4A7E-9EBC-4B22E5A78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D59F60E-E6A2-44AB-A7CA-E88AFE1F817B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26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A25FEA26-29BF-46AD-AC2B-66F4F4443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>
            <a:extLst>
              <a:ext uri="{FF2B5EF4-FFF2-40B4-BE49-F238E27FC236}">
                <a16:creationId xmlns:a16="http://schemas.microsoft.com/office/drawing/2014/main" id="{D8635FF8-F59E-4037-A306-716EF5B15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412875"/>
            <a:ext cx="7848600" cy="314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th-TH" sz="4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“การ” หมายถึง</a:t>
            </a:r>
          </a:p>
          <a:p>
            <a:pPr algn="ctr" eaLnBrk="1" hangingPunct="1">
              <a:defRPr/>
            </a:pPr>
            <a:endParaRPr lang="th-TH" sz="4000" b="1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th-TH" sz="4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งานของพระราชา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th-TH" sz="4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งานที่จะต้องคอยบำบัดทุกข์บำรุงสุขของประชาชนในแผ่นดิน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9B35EF-ECA0-4B93-98E4-FF50065F6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3C59332-C6C3-4EBA-8577-44E3895984B1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27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16D4CA34-EF98-4ED6-8DDA-C775C99F4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>
            <a:extLst>
              <a:ext uri="{FF2B5EF4-FFF2-40B4-BE49-F238E27FC236}">
                <a16:creationId xmlns:a16="http://schemas.microsoft.com/office/drawing/2014/main" id="{5290BCE3-61BA-4C06-BD96-8B012C9DD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196975"/>
            <a:ext cx="8461375" cy="41036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3600" b="1" dirty="0">
                <a:latin typeface="Tahoma" pitchFamily="34" charset="0"/>
                <a:cs typeface="Tahoma" pitchFamily="34" charset="0"/>
              </a:rPr>
              <a:t>“ข้าราชการ” </a:t>
            </a:r>
            <a:r>
              <a:rPr lang="th-TH" sz="3600" dirty="0">
                <a:latin typeface="Tahoma" pitchFamily="34" charset="0"/>
                <a:cs typeface="Tahoma" pitchFamily="34" charset="0"/>
              </a:rPr>
              <a:t>หมายถึง</a:t>
            </a:r>
          </a:p>
          <a:p>
            <a:pPr algn="ctr">
              <a:defRPr/>
            </a:pPr>
            <a:endParaRPr lang="th-TH" sz="3600" dirty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th-TH" sz="3600" dirty="0">
                <a:latin typeface="Tahoma" pitchFamily="34" charset="0"/>
                <a:cs typeface="Tahoma" pitchFamily="34" charset="0"/>
              </a:rPr>
              <a:t>  </a:t>
            </a:r>
            <a:r>
              <a:rPr lang="th-TH" sz="3600" b="1" dirty="0">
                <a:latin typeface="Tahoma" pitchFamily="34" charset="0"/>
                <a:cs typeface="Tahoma" pitchFamily="34" charset="0"/>
              </a:rPr>
              <a:t>ผู้ที่ค่อยปฏิบัติงานถวาย หรือ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latin typeface="Tahoma" pitchFamily="34" charset="0"/>
                <a:cs typeface="Tahoma" pitchFamily="34" charset="0"/>
              </a:rPr>
              <a:t>  ผู้ที่ปฏิบัติงานเพื่อผลประโยชน์ให้</a:t>
            </a:r>
          </a:p>
          <a:p>
            <a:pPr>
              <a:defRPr/>
            </a:pPr>
            <a:r>
              <a:rPr lang="th-TH" sz="3600" b="1" dirty="0">
                <a:latin typeface="Tahoma" pitchFamily="34" charset="0"/>
                <a:cs typeface="Tahoma" pitchFamily="34" charset="0"/>
              </a:rPr>
              <a:t>     กับราชการ หรือ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latin typeface="Tahoma" pitchFamily="34" charset="0"/>
                <a:cs typeface="Tahoma" pitchFamily="34" charset="0"/>
              </a:rPr>
              <a:t>  ผู้ที่ปฏิบัติงาน เพื่อผลประโยชน์ให้กับ</a:t>
            </a:r>
          </a:p>
          <a:p>
            <a:pPr>
              <a:defRPr/>
            </a:pPr>
            <a:r>
              <a:rPr lang="th-TH" sz="3600" b="1" dirty="0">
                <a:latin typeface="Tahoma" pitchFamily="34" charset="0"/>
                <a:cs typeface="Tahoma" pitchFamily="34" charset="0"/>
              </a:rPr>
              <a:t>     แผ่นดิน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A214D5-2978-4379-B250-701E18DBA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037DC5C-E33B-4D8C-9A7A-485935D1EC38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28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B97B1A16-CE7C-4A24-830B-7772EE07B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3">
            <a:extLst>
              <a:ext uri="{FF2B5EF4-FFF2-40B4-BE49-F238E27FC236}">
                <a16:creationId xmlns:a16="http://schemas.microsoft.com/office/drawing/2014/main" id="{26604A6F-B17F-46C5-95F0-62CED4ABB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412875"/>
            <a:ext cx="8496300" cy="22463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4000" b="1" dirty="0">
                <a:latin typeface="Tahoma" pitchFamily="34" charset="0"/>
                <a:cs typeface="Tahoma" pitchFamily="34" charset="0"/>
              </a:rPr>
              <a:t>“ข้าราชการที่ดี” </a:t>
            </a:r>
          </a:p>
          <a:p>
            <a:pPr algn="ctr">
              <a:defRPr/>
            </a:pPr>
            <a:endParaRPr lang="th-TH" sz="4000" b="1" dirty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th-TH" sz="3000" dirty="0">
                <a:latin typeface="Tahoma" pitchFamily="34" charset="0"/>
                <a:cs typeface="Tahoma" pitchFamily="34" charset="0"/>
              </a:rPr>
              <a:t>หมายถึง ผู้ที่ปฏิบัติงานของพระราชาหรือของราชการ ซึ่งหมายถึง งานของแผ่นดินให้เรียบร้อยสมบูรณ์ที่สุด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566AC0-9487-4433-B82D-76EAAAAF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7CA3679-4CE5-4912-B486-D65F4CFBD277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29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834A226A-DC72-49DE-B6B2-885EA1195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>
            <a:extLst>
              <a:ext uri="{FF2B5EF4-FFF2-40B4-BE49-F238E27FC236}">
                <a16:creationId xmlns:a16="http://schemas.microsoft.com/office/drawing/2014/main" id="{6E08D9A7-11B1-49AD-87B8-A88258C56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412875"/>
            <a:ext cx="7345363" cy="37861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4000" b="1" dirty="0">
                <a:latin typeface="Tahoma" pitchFamily="34" charset="0"/>
                <a:cs typeface="Tahoma" pitchFamily="34" charset="0"/>
              </a:rPr>
              <a:t>ประเด็นสำคัญ</a:t>
            </a:r>
          </a:p>
          <a:p>
            <a:pPr>
              <a:defRPr/>
            </a:pPr>
            <a:endParaRPr lang="th-TH" b="1" dirty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การเป็นข้าราชการที่รักประชาชน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ศรัทธาในการเป็นข้าราชการ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ยึดมั่นในประโยชน์รวมของแผ่นดิน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รับผิดชอบ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ทำหน้าที่เพื่อหน้าที่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th-TH" b="1" dirty="0">
                <a:latin typeface="Tahoma" pitchFamily="34" charset="0"/>
                <a:cs typeface="Tahoma" pitchFamily="34" charset="0"/>
              </a:rPr>
              <a:t> สำเร็จทันการ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132AAD-0A23-4388-86A2-00028BA58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5F83CA0-7C9D-40FF-9A84-B390B8F11404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30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AB7E8B6E-529B-4137-A2E1-B50FA20B4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3">
            <a:extLst>
              <a:ext uri="{FF2B5EF4-FFF2-40B4-BE49-F238E27FC236}">
                <a16:creationId xmlns:a16="http://schemas.microsoft.com/office/drawing/2014/main" id="{C03AF86F-C5DC-4318-95A7-6D0643D98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341438"/>
            <a:ext cx="7416800" cy="28622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3600" b="1" dirty="0">
                <a:latin typeface="Tahoma" pitchFamily="34" charset="0"/>
                <a:cs typeface="Tahoma" pitchFamily="34" charset="0"/>
              </a:rPr>
              <a:t>ศรัทธาเชื่อมั่นในการปฏิบัติราชการ</a:t>
            </a:r>
          </a:p>
          <a:p>
            <a:pPr algn="ctr">
              <a:defRPr/>
            </a:pPr>
            <a:endParaRPr lang="th-TH" sz="3600" dirty="0">
              <a:latin typeface="Tahoma" pitchFamily="34" charset="0"/>
              <a:cs typeface="Tahoma" pitchFamily="34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th-TH" sz="3600" dirty="0">
                <a:latin typeface="Tahoma" pitchFamily="34" charset="0"/>
                <a:cs typeface="Tahoma" pitchFamily="34" charset="0"/>
              </a:rPr>
              <a:t>  </a:t>
            </a:r>
            <a:r>
              <a:rPr lang="th-TH" sz="3600" b="1" dirty="0">
                <a:latin typeface="Tahoma" pitchFamily="34" charset="0"/>
                <a:cs typeface="Tahoma" pitchFamily="34" charset="0"/>
              </a:rPr>
              <a:t>เป็นพลังที่สำคัญในการทำงาน</a:t>
            </a:r>
          </a:p>
          <a:p>
            <a:pPr>
              <a:buFontTx/>
              <a:buBlip>
                <a:blip r:embed="rId2"/>
              </a:buBlip>
              <a:defRPr/>
            </a:pPr>
            <a:r>
              <a:rPr lang="th-TH" sz="3600" b="1" dirty="0">
                <a:latin typeface="Tahoma" pitchFamily="34" charset="0"/>
                <a:cs typeface="Tahoma" pitchFamily="34" charset="0"/>
              </a:rPr>
              <a:t>  เกิดความพึงพอใจ</a:t>
            </a:r>
          </a:p>
          <a:p>
            <a:pPr>
              <a:buFontTx/>
              <a:buBlip>
                <a:blip r:embed="rId2"/>
              </a:buBlip>
              <a:defRPr/>
            </a:pPr>
            <a:r>
              <a:rPr lang="th-TH" sz="3600" b="1" dirty="0">
                <a:latin typeface="Tahoma" pitchFamily="34" charset="0"/>
                <a:cs typeface="Tahoma" pitchFamily="34" charset="0"/>
              </a:rPr>
              <a:t>  เกิดความกระตือรือร้นที่จะทำงาน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C0A8E9-2D76-4957-9455-07B5816CD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11FB463-90E2-416B-A87B-3D7FDA9539EE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31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942BEA3F-D61A-4409-9DB6-E987F1FFC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>
            <a:extLst>
              <a:ext uri="{FF2B5EF4-FFF2-40B4-BE49-F238E27FC236}">
                <a16:creationId xmlns:a16="http://schemas.microsoft.com/office/drawing/2014/main" id="{C61E9ED8-5448-4479-B907-D9D7BE8F5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84313"/>
            <a:ext cx="8605838" cy="36115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3600" b="1" dirty="0">
                <a:latin typeface="Tahoma" pitchFamily="34" charset="0"/>
                <a:cs typeface="Tahoma" pitchFamily="34" charset="0"/>
              </a:rPr>
              <a:t>ยึดมั่นในประโยชน์รวมของแผ่นดิน</a:t>
            </a:r>
          </a:p>
          <a:p>
            <a:pPr algn="ctr">
              <a:defRPr/>
            </a:pPr>
            <a:endParaRPr lang="th-TH" sz="3200" b="1" dirty="0">
              <a:latin typeface="Tahoma" pitchFamily="34" charset="0"/>
              <a:cs typeface="Tahoma" pitchFamily="34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  สำนึกบุญคุณแผ่นดิน</a:t>
            </a:r>
          </a:p>
          <a:p>
            <a:pPr>
              <a:buFontTx/>
              <a:buBlip>
                <a:blip r:embed="rId2"/>
              </a:buBlip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  ตอบแทนบุญคุณแผ่นดิน</a:t>
            </a:r>
          </a:p>
          <a:p>
            <a:pPr>
              <a:buFontTx/>
              <a:buBlip>
                <a:blip r:embed="rId2"/>
              </a:buBlip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  สร้างประโยชน์แก่ส่วนรวม</a:t>
            </a:r>
          </a:p>
          <a:p>
            <a:pPr>
              <a:buFontTx/>
              <a:buBlip>
                <a:blip r:embed="rId2"/>
              </a:buBlip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  ไม่มีอคติในการทำงาน</a:t>
            </a:r>
          </a:p>
          <a:p>
            <a:pPr>
              <a:buFontTx/>
              <a:buBlip>
                <a:blip r:embed="rId2"/>
              </a:buBlip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  มี่เจตนา สร้างความเจริญแก่ประเทศเสมอ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781AA2-704D-407C-82A7-07C226258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75DB160-BC58-4463-857B-E6C1FD4EE1E2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32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80D55DF-589E-431D-A62E-69D70BB7A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>
            <a:extLst>
              <a:ext uri="{FF2B5EF4-FFF2-40B4-BE49-F238E27FC236}">
                <a16:creationId xmlns:a16="http://schemas.microsoft.com/office/drawing/2014/main" id="{DA2E5002-5098-41DA-BF34-B50672935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557338"/>
            <a:ext cx="7848600" cy="29225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4000" b="1" dirty="0">
                <a:latin typeface="Tahoma" pitchFamily="34" charset="0"/>
                <a:cs typeface="Tahoma" pitchFamily="34" charset="0"/>
              </a:rPr>
              <a:t>รับผิดชอบ</a:t>
            </a:r>
          </a:p>
          <a:p>
            <a:pPr algn="ctr">
              <a:defRPr/>
            </a:pPr>
            <a:endParaRPr lang="th-TH" sz="4000" b="1" dirty="0">
              <a:latin typeface="Tahoma" pitchFamily="34" charset="0"/>
              <a:cs typeface="Tahoma" pitchFamily="34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th-TH" sz="4000" b="1" dirty="0">
                <a:latin typeface="Tahoma" pitchFamily="34" charset="0"/>
                <a:cs typeface="Tahoma" pitchFamily="34" charset="0"/>
              </a:rPr>
              <a:t> </a:t>
            </a:r>
            <a:r>
              <a:rPr lang="th-TH" sz="3200" b="1" dirty="0">
                <a:latin typeface="Tahoma" pitchFamily="34" charset="0"/>
                <a:cs typeface="Tahoma" pitchFamily="34" charset="0"/>
              </a:rPr>
              <a:t>การประกอบอาชีพ</a:t>
            </a:r>
          </a:p>
          <a:p>
            <a:pPr>
              <a:buFontTx/>
              <a:buBlip>
                <a:blip r:embed="rId2"/>
              </a:buBlip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  การปฏิบัติหน้าที่ประจำ</a:t>
            </a:r>
          </a:p>
          <a:p>
            <a:pPr>
              <a:buFontTx/>
              <a:buBlip>
                <a:blip r:embed="rId2"/>
              </a:buBlip>
              <a:defRPr/>
            </a:pPr>
            <a:r>
              <a:rPr lang="th-TH" sz="3200" b="1" dirty="0">
                <a:latin typeface="Tahoma" pitchFamily="34" charset="0"/>
                <a:cs typeface="Tahoma" pitchFamily="34" charset="0"/>
              </a:rPr>
              <a:t>  การปฏิบัติงานนอกเหนือหน้าที่ประจำ</a:t>
            </a:r>
            <a:endParaRPr lang="th-TH" sz="3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59E4D6-57EE-49CC-B855-C4391DC5D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D123193-1C8F-4426-A79B-7788F16CBE73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33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93DA387F-7E17-4600-B3C8-FAEE8E4E9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>
            <a:extLst>
              <a:ext uri="{FF2B5EF4-FFF2-40B4-BE49-F238E27FC236}">
                <a16:creationId xmlns:a16="http://schemas.microsoft.com/office/drawing/2014/main" id="{7D4B3734-96FB-41A8-8DAC-6B7FCA3F7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773238"/>
            <a:ext cx="7993062" cy="2908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th-TH" sz="4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ทำหน้าที่เพื่อหน้าที่</a:t>
            </a:r>
          </a:p>
          <a:p>
            <a:pPr algn="ctr" eaLnBrk="1" hangingPunct="1">
              <a:defRPr/>
            </a:pPr>
            <a:endParaRPr lang="th-TH" sz="3600" b="1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buFontTx/>
              <a:buBlip>
                <a:blip r:embed="rId2"/>
              </a:buBlip>
              <a:defRPr/>
            </a:pPr>
            <a:r>
              <a:rPr lang="th-TH" sz="36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ทำหน้าที่ของตนได้สมบูรณ์</a:t>
            </a:r>
          </a:p>
          <a:p>
            <a:pPr eaLnBrk="1" hangingPunct="1">
              <a:buFontTx/>
              <a:buBlip>
                <a:blip r:embed="rId2"/>
              </a:buBlip>
              <a:defRPr/>
            </a:pPr>
            <a:r>
              <a:rPr lang="th-TH" sz="36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ทำหน้าที่ได้รับมอบหมายให้ดีที่สุด</a:t>
            </a:r>
          </a:p>
          <a:p>
            <a:pPr eaLnBrk="1" hangingPunct="1">
              <a:buFontTx/>
              <a:buBlip>
                <a:blip r:embed="rId2"/>
              </a:buBlip>
              <a:defRPr/>
            </a:pPr>
            <a:r>
              <a:rPr lang="th-TH" sz="36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ร่วมมือกับผู้อื่นให้งานลุล่วงด้วยดี</a:t>
            </a:r>
            <a:endParaRPr lang="th-TH" sz="360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5CA303-63BC-44F7-8FB5-4F78A39C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02272D9-A8D9-41B0-A04D-3C3C7D2F7C2F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34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9E5C051E-DF04-404D-8434-D67B318E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>
            <a:extLst>
              <a:ext uri="{FF2B5EF4-FFF2-40B4-BE49-F238E27FC236}">
                <a16:creationId xmlns:a16="http://schemas.microsoft.com/office/drawing/2014/main" id="{1D4D44B9-CF7B-476B-9155-0CA3255ED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341438"/>
            <a:ext cx="7920037" cy="4006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th-TH" sz="4000" b="1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สำเร็จทันการ</a:t>
            </a:r>
          </a:p>
          <a:p>
            <a:pPr algn="ctr" eaLnBrk="1" hangingPunct="1">
              <a:defRPr/>
            </a:pPr>
            <a:endParaRPr lang="th-TH" sz="3600" b="1" dirty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buFontTx/>
              <a:buBlip>
                <a:blip r:embed="rId2"/>
              </a:buBlip>
              <a:defRPr/>
            </a:pPr>
            <a:r>
              <a:rPr lang="th-TH" sz="3600" b="1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มีการพัฒนาความรู้</a:t>
            </a:r>
          </a:p>
          <a:p>
            <a:pPr eaLnBrk="1" hangingPunct="1">
              <a:buFontTx/>
              <a:buBlip>
                <a:blip r:embed="rId2"/>
              </a:buBlip>
              <a:defRPr/>
            </a:pPr>
            <a:r>
              <a:rPr lang="th-TH" sz="3600" b="1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รู้จักคิด วินิจฉัย วิเคราะห์งาน</a:t>
            </a:r>
          </a:p>
          <a:p>
            <a:pPr eaLnBrk="1" hangingPunct="1">
              <a:buFontTx/>
              <a:buBlip>
                <a:blip r:embed="rId2"/>
              </a:buBlip>
              <a:defRPr/>
            </a:pPr>
            <a:r>
              <a:rPr lang="th-TH" sz="3600" b="1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ประสานสัมพันธ์กับทุกฝ่าย</a:t>
            </a:r>
          </a:p>
          <a:p>
            <a:pPr eaLnBrk="1" hangingPunct="1">
              <a:buFontTx/>
              <a:buBlip>
                <a:blip r:embed="rId2"/>
              </a:buBlip>
              <a:defRPr/>
            </a:pPr>
            <a:r>
              <a:rPr lang="th-TH" sz="3600" b="1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งานทุกส่วนมีความสำคัญ/สำเร็จ</a:t>
            </a:r>
          </a:p>
          <a:p>
            <a:pPr eaLnBrk="1" hangingPunct="1">
              <a:defRPr/>
            </a:pPr>
            <a:r>
              <a:rPr lang="th-TH" sz="3600" b="1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   สมบูรณ์/ทันเวลา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0A9BB8-CED6-41DF-9FB8-D56793552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387762C-880A-47D3-B006-C7A03EE341C9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35</a:t>
            </a:fld>
            <a:endParaRPr lang="en-US" altLang="th-TH" sz="1200">
              <a:solidFill>
                <a:srgbClr val="898989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252C9F46-0138-4C99-ABFC-94828839D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188075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บำรุง</a:t>
            </a:r>
            <a:r>
              <a:rPr lang="th-TH" altLang="th-TH" sz="1600" dirty="0">
                <a:latin typeface="Tahoma" panose="020B0604030504040204" pitchFamily="34" charset="0"/>
              </a:rPr>
              <a:t> </a:t>
            </a:r>
            <a:r>
              <a:rPr lang="th-TH" altLang="th-TH" sz="1600" dirty="0">
                <a:latin typeface="Tahoma" panose="020B0604030504040204" pitchFamily="34" charset="0"/>
                <a:cs typeface="Tahoma" panose="020B0604030504040204" pitchFamily="34" charset="0"/>
              </a:rPr>
              <a:t>คูหา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6C0EF920-D690-49C5-8C11-40DD600C1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700213"/>
            <a:ext cx="7343775" cy="12001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7200" b="1" dirty="0">
                <a:latin typeface="Tahoma" pitchFamily="34" charset="0"/>
                <a:cs typeface="Tahoma" pitchFamily="34" charset="0"/>
              </a:rPr>
              <a:t>ถาม-ตอบ</a:t>
            </a:r>
            <a:endParaRPr lang="th-TH" sz="7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7D4951AA-DCFB-41A9-81F3-1B9B65FC4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4124325"/>
            <a:ext cx="7345362" cy="12001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dirty="0">
                <a:latin typeface="Tahoma" pitchFamily="34" charset="0"/>
                <a:cs typeface="Tahoma" pitchFamily="34" charset="0"/>
              </a:rPr>
              <a:t>บำรุง คูหา</a:t>
            </a:r>
          </a:p>
          <a:p>
            <a:pPr algn="ctr">
              <a:defRPr/>
            </a:pPr>
            <a:r>
              <a:rPr lang="th-TH" dirty="0">
                <a:latin typeface="Tahoma" pitchFamily="34" charset="0"/>
                <a:cs typeface="Tahoma" pitchFamily="34" charset="0"/>
              </a:rPr>
              <a:t>อดีตผู้อำนวยการกลุ่มพัฒนาระบบบริหาร กรมป่าไม้</a:t>
            </a:r>
          </a:p>
          <a:p>
            <a:pPr algn="ctr">
              <a:defRPr/>
            </a:pPr>
            <a:r>
              <a:rPr lang="th-TH" dirty="0">
                <a:latin typeface="Tahoma" pitchFamily="34" charset="0"/>
                <a:cs typeface="Tahoma" pitchFamily="34" charset="0"/>
              </a:rPr>
              <a:t>โทร. </a:t>
            </a:r>
            <a:r>
              <a:rPr lang="en-US" dirty="0">
                <a:latin typeface="Tahoma" pitchFamily="34" charset="0"/>
                <a:cs typeface="Tahoma" pitchFamily="34" charset="0"/>
              </a:rPr>
              <a:t>092 5304747</a:t>
            </a:r>
            <a:endParaRPr lang="th-TH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FCEA88-CAC8-477B-B76D-1C09AA971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D5F7FF8-3B16-4BE2-AA41-795FC136947D}" type="slidenum">
              <a:rPr lang="en-US" altLang="th-TH" sz="1200">
                <a:solidFill>
                  <a:srgbClr val="898989"/>
                </a:solidFill>
              </a:rPr>
              <a:pPr eaLnBrk="1" hangingPunct="1"/>
              <a:t>36</a:t>
            </a:fld>
            <a:endParaRPr lang="en-US" altLang="th-TH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_ชุดรูปแบบของ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1731</TotalTime>
  <Words>1434</Words>
  <Application>Microsoft Office PowerPoint</Application>
  <PresentationFormat>นำเสนอทางหน้าจอ (4:3)</PresentationFormat>
  <Paragraphs>283</Paragraphs>
  <Slides>36</Slides>
  <Notes>3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36</vt:i4>
      </vt:variant>
    </vt:vector>
  </HeadingPairs>
  <TitlesOfParts>
    <vt:vector size="45" baseType="lpstr">
      <vt:lpstr>Times New Roman</vt:lpstr>
      <vt:lpstr>Arial</vt:lpstr>
      <vt:lpstr>Calibri</vt:lpstr>
      <vt:lpstr>Cordia New</vt:lpstr>
      <vt:lpstr>Tahoma</vt:lpstr>
      <vt:lpstr>Wingdings</vt:lpstr>
      <vt:lpstr>TH NiramitIT๙</vt:lpstr>
      <vt:lpstr>2_ชุดรูปแบบของ Office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มติคณะรัฐมนตรีเมื่อวันที่ 2 กุมภาพันธ์ 2542 เห็นชอบให้โครงการเรียนรู้ตามรอยพระยุคลบาท เป็นโครงการสำคัญของรัฐบาล ให้ข้าราชการ  ทุกกระทรวง ทบวง กรม เข้าร่วมโครงการ เพื่อเฉลิมพระเกียรติพระบาทสมเด็จพระเจ้าอยู่หัว เนื่องในโอกาสพระราชพิธีมหามงคลเฉลิมพรรษา 6 รอบ 5 ธันวาคม 2542</vt:lpstr>
      <vt:lpstr>งานนำเสนอ PowerPoint</vt:lpstr>
      <vt:lpstr>งานนำเสนอ PowerPoint</vt:lpstr>
      <vt:lpstr>การเรียนรู้ตามรอยพระยุคลบาท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“... ยกตัวอย่างเช่นการปราบศัตรูพืช  ถ้าทุ่มเททำไปโดยไม่มีจังหวะที่ถูกต้อง  และโดยมิได้ศึกษาข้อมูลต่างๆ ให้กระจ่างชัดอย่างทั่วถึง  ก็อาจสิ้นเปลืองแรงงาน ทุนทรัพย์ วัสดุอุปกรณ์ที่ล้วนมีราคาไป  โดยได้รับผลไม่คุ้มค่ายิ่งกว่านั้น  การทำลายศัตรูพืช  ยังอาจทำลายศัตรูของพืชที่มีอยู่บ้างแล้วตามธรรมชาติและทำอันตรายแก่ชีวิตคนชีวิตสัตว์เลี้ยงอีกด้วย ...”   (๑๙ กรกฎาคม ๒๕๑๗)</vt:lpstr>
      <vt:lpstr> “... ยกตัวอย่างเช่นนักเรียนในชนบทห่างไกลขาดแคลนอาหารที่จะบริโภค  จึงได้มีโครงการเกษตรเพื่ออาหารกลางวันสำหรับเด็กยากจนในโรงเรียนในท้องถิ่นธุระกันดารขึ้น. โครงการนี้มิใช่เป็นเพียงการนำอาหารไปป้อนให้เด็กเฉพาะครั้งเฉพาะคราวเท่านั้น  แต่จะสนับสนุนนักเรียนเหล่านั้นให้สามารถทำการเกษตรอย่างได้ผล  เพื่อที่จะได้มีอาหารมาบริโภคอย่างยั่งยืน.  ในการปลูกพืชผักสวนครัว  จะต้องจัดหาพันธุ์พืช  และปรับปรุงดินให้เหมาะสมแก่การเพาะปลูก  รวมทั้งจัดหาแหล่งน้ำอย่างเพียงพอ  ซึ่งการนี้จำเป็นต้องได้รับความร่วมมือจากนักวิชาการต่างๆ  และเจ้าหน้าที่ผู้เกี่ยวข้องทุกฝ่าย.  นักเรียนเองก็จะต้องมีส่วนร่วมในโครงการ  ทั้งในการเพาะปลูก การบำรุงรักษา และการนำผลผลิตมาประกอบอาหารที่มีคุณค่าเหมาะสมตามหลักโภชนาการ.  การปฏิบัติการเกษตรกรรมตามโครงการนี้  แม้เพียงการปลูกพืชผักสวนครัวอย่างเดียว  จะต้องอาศัยปัจจัยมากมายหลายอย่าง  จึงจะสำเร็จผลที่ดีได้ ...” (๒๐ กรกฎาคม ๒๕๓๗)</vt:lpstr>
      <vt:lpstr>“... อย่างเช่นจะนำหลักวิชาโภชนาการไปแนะนำคนในชนบทอาจยังไม่ยอมรับ  ไม่ยอมบริโภคตามคำแนะนำของท่านทันทีทันใด  ไม่ใช่เพราะไม่เชื่อฟังหรือขัดขืน  แต่อาจเป็นการขัดกับความเคยชินและความนิยมของเขาที่มีอยู่ก่อน  ท่านไม่ควรยอมปล่อยให้ปัญหาอย่างนี้เป็นสาเหตุให้เกิดความไม่พอใจ  ขัดใจ หรือท้อถอยขึ้นเพราะจะทำให้งานทุกอย่างหยุดชะงักและล้มเหลว  ควรอย่างยิ่งที่จะต้องอดทนและพยายามทำหน้าที่ต่อไป  ด้วยปัญญา ด้วยความปรารถนาดีและความรอบคอบสุขุมเมื่อได้ปฏิบัติอย่างเต็มที่ด้วยความหวังดีและบริสุทธิ์ใจโดยถูกต้องแล้ว  ถึงหากจะได้ผลน้อยไป ล่าช้าไปบ้าง ก็ควรจะพอใจแล้ว  คนทุกคน ตามปรกติย่อมมีความจริงใจเชื่อใจในกันและกัน  ถ้าท่านปฏิบัติงานปฏิบัติตนถูกต้องโดยความบริสุทธิ์ใจและจริงใจต่อผู้อื่นแล้ว  จะทำงานให้บรรลุความสำเร็จได้อย่างแน่นอน ...” (๒๔ กันยายน ๒๕๒๐)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iLLUSiON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Autumn Myst</dc:title>
  <dc:creator>iLLUSiON</dc:creator>
  <cp:lastModifiedBy>ADMIN</cp:lastModifiedBy>
  <cp:revision>347</cp:revision>
  <dcterms:created xsi:type="dcterms:W3CDTF">2009-11-19T02:16:35Z</dcterms:created>
  <dcterms:modified xsi:type="dcterms:W3CDTF">2020-09-20T10:17:51Z</dcterms:modified>
</cp:coreProperties>
</file>