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6" r:id="rId2"/>
  </p:sldMasterIdLst>
  <p:notesMasterIdLst>
    <p:notesMasterId r:id="rId41"/>
  </p:notesMasterIdLst>
  <p:handoutMasterIdLst>
    <p:handoutMasterId r:id="rId42"/>
  </p:handoutMasterIdLst>
  <p:sldIdLst>
    <p:sldId id="256" r:id="rId3"/>
    <p:sldId id="364" r:id="rId4"/>
    <p:sldId id="312" r:id="rId5"/>
    <p:sldId id="313" r:id="rId6"/>
    <p:sldId id="314" r:id="rId7"/>
    <p:sldId id="315" r:id="rId8"/>
    <p:sldId id="316" r:id="rId9"/>
    <p:sldId id="317" r:id="rId10"/>
    <p:sldId id="365" r:id="rId11"/>
    <p:sldId id="366" r:id="rId12"/>
    <p:sldId id="367" r:id="rId13"/>
    <p:sldId id="349" r:id="rId14"/>
    <p:sldId id="356" r:id="rId15"/>
    <p:sldId id="357" r:id="rId16"/>
    <p:sldId id="358" r:id="rId17"/>
    <p:sldId id="359" r:id="rId18"/>
    <p:sldId id="360" r:id="rId19"/>
    <p:sldId id="361" r:id="rId20"/>
    <p:sldId id="362" r:id="rId21"/>
    <p:sldId id="331" r:id="rId22"/>
    <p:sldId id="332" r:id="rId23"/>
    <p:sldId id="341" r:id="rId24"/>
    <p:sldId id="342" r:id="rId25"/>
    <p:sldId id="343" r:id="rId26"/>
    <p:sldId id="344" r:id="rId27"/>
    <p:sldId id="352" r:id="rId28"/>
    <p:sldId id="353" r:id="rId29"/>
    <p:sldId id="354" r:id="rId30"/>
    <p:sldId id="355" r:id="rId31"/>
    <p:sldId id="368" r:id="rId32"/>
    <p:sldId id="370" r:id="rId33"/>
    <p:sldId id="371" r:id="rId34"/>
    <p:sldId id="372" r:id="rId35"/>
    <p:sldId id="373" r:id="rId36"/>
    <p:sldId id="374" r:id="rId37"/>
    <p:sldId id="375" r:id="rId38"/>
    <p:sldId id="376" r:id="rId39"/>
    <p:sldId id="377" r:id="rId40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ngsana New" pitchFamily="18" charset="-3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663300"/>
    <a:srgbClr val="008000"/>
    <a:srgbClr val="0099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5" autoAdjust="0"/>
    <p:restoredTop sz="94717" autoAdjust="0"/>
  </p:normalViewPr>
  <p:slideViewPr>
    <p:cSldViewPr>
      <p:cViewPr varScale="1">
        <p:scale>
          <a:sx n="70" d="100"/>
          <a:sy n="70" d="100"/>
        </p:scale>
        <p:origin x="-14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1-04T09:39:18.812" idx="4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3EB570-812B-4050-9E4C-A2099AD4B700}" type="doc">
      <dgm:prSet loTypeId="urn:microsoft.com/office/officeart/2005/8/layout/radial5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36F4AEF9-A430-4DA0-A1E8-FAD8B5D5EA28}">
      <dgm:prSet phldrT="[Text]"/>
      <dgm:spPr/>
      <dgm:t>
        <a:bodyPr/>
        <a:lstStyle/>
        <a:p>
          <a:r>
            <a:rPr lang="th-TH" b="1" dirty="0" smtClean="0">
              <a:solidFill>
                <a:srgbClr val="002060"/>
              </a:solidFill>
            </a:rPr>
            <a:t>บทบาทของเจ้าหน้าที่ส่งเสริมป่าไม้</a:t>
          </a:r>
          <a:endParaRPr lang="th-TH" b="1" dirty="0">
            <a:solidFill>
              <a:srgbClr val="002060"/>
            </a:solidFill>
          </a:endParaRPr>
        </a:p>
      </dgm:t>
    </dgm:pt>
    <dgm:pt modelId="{16EE66DA-3AFB-4738-8273-37115D5F41BA}" type="parTrans" cxnId="{4F0FC646-5C40-4ACF-AF6F-931550E5FC6B}">
      <dgm:prSet/>
      <dgm:spPr/>
      <dgm:t>
        <a:bodyPr/>
        <a:lstStyle/>
        <a:p>
          <a:endParaRPr lang="th-TH"/>
        </a:p>
      </dgm:t>
    </dgm:pt>
    <dgm:pt modelId="{EB1CB2C9-884E-4A9E-990C-D9E7B18599B4}" type="sibTrans" cxnId="{4F0FC646-5C40-4ACF-AF6F-931550E5FC6B}">
      <dgm:prSet/>
      <dgm:spPr/>
      <dgm:t>
        <a:bodyPr/>
        <a:lstStyle/>
        <a:p>
          <a:endParaRPr lang="th-TH"/>
        </a:p>
      </dgm:t>
    </dgm:pt>
    <dgm:pt modelId="{A4348A78-9B74-4567-8E08-D86CB5E948B7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ผู้นำนวัตกรรม</a:t>
          </a:r>
          <a:endParaRPr lang="th-TH" dirty="0">
            <a:solidFill>
              <a:srgbClr val="002060"/>
            </a:solidFill>
          </a:endParaRPr>
        </a:p>
      </dgm:t>
    </dgm:pt>
    <dgm:pt modelId="{4323B4EF-CDF7-461E-BAD7-DF4DBE093C11}" type="parTrans" cxnId="{99390784-C7D8-4EDC-B8BB-24042E096C6A}">
      <dgm:prSet/>
      <dgm:spPr/>
      <dgm:t>
        <a:bodyPr/>
        <a:lstStyle/>
        <a:p>
          <a:endParaRPr lang="th-TH"/>
        </a:p>
      </dgm:t>
    </dgm:pt>
    <dgm:pt modelId="{DCF5C27F-E089-4539-93E3-103237B1EE67}" type="sibTrans" cxnId="{99390784-C7D8-4EDC-B8BB-24042E096C6A}">
      <dgm:prSet/>
      <dgm:spPr/>
      <dgm:t>
        <a:bodyPr/>
        <a:lstStyle/>
        <a:p>
          <a:endParaRPr lang="th-TH"/>
        </a:p>
      </dgm:t>
    </dgm:pt>
    <dgm:pt modelId="{B0B0AE50-BBEA-4880-A3E3-588C9FF76720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วิเคราะห์</a:t>
          </a:r>
          <a:endParaRPr lang="th-TH" dirty="0">
            <a:solidFill>
              <a:srgbClr val="002060"/>
            </a:solidFill>
          </a:endParaRPr>
        </a:p>
      </dgm:t>
    </dgm:pt>
    <dgm:pt modelId="{8926B7F9-22C8-4C3A-8127-28819FF933A6}" type="parTrans" cxnId="{C2362984-8E40-4885-B9ED-5FD9F6A4B92E}">
      <dgm:prSet/>
      <dgm:spPr/>
      <dgm:t>
        <a:bodyPr/>
        <a:lstStyle/>
        <a:p>
          <a:endParaRPr lang="th-TH"/>
        </a:p>
      </dgm:t>
    </dgm:pt>
    <dgm:pt modelId="{750E40DF-E59A-4C63-A70F-37A17E5DBEA2}" type="sibTrans" cxnId="{C2362984-8E40-4885-B9ED-5FD9F6A4B92E}">
      <dgm:prSet/>
      <dgm:spPr/>
      <dgm:t>
        <a:bodyPr/>
        <a:lstStyle/>
        <a:p>
          <a:endParaRPr lang="th-TH"/>
        </a:p>
      </dgm:t>
    </dgm:pt>
    <dgm:pt modelId="{E34308D2-F881-4E1A-8A28-FF7335E17960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ที่ปรึกษา</a:t>
          </a:r>
          <a:endParaRPr lang="th-TH" dirty="0">
            <a:solidFill>
              <a:srgbClr val="002060"/>
            </a:solidFill>
          </a:endParaRPr>
        </a:p>
      </dgm:t>
    </dgm:pt>
    <dgm:pt modelId="{046D77FF-B46E-4B57-8265-D84236729B9F}" type="parTrans" cxnId="{5F79CB56-6C1C-46B5-AB44-0BF20E617979}">
      <dgm:prSet/>
      <dgm:spPr/>
      <dgm:t>
        <a:bodyPr/>
        <a:lstStyle/>
        <a:p>
          <a:endParaRPr lang="th-TH"/>
        </a:p>
      </dgm:t>
    </dgm:pt>
    <dgm:pt modelId="{279E8856-28C4-4431-9C4E-B94A2259AA25}" type="sibTrans" cxnId="{5F79CB56-6C1C-46B5-AB44-0BF20E617979}">
      <dgm:prSet/>
      <dgm:spPr/>
      <dgm:t>
        <a:bodyPr/>
        <a:lstStyle/>
        <a:p>
          <a:endParaRPr lang="th-TH"/>
        </a:p>
      </dgm:t>
    </dgm:pt>
    <dgm:pt modelId="{7D1D85B5-8461-4A21-B07C-F1ACA05732C8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วางแผนและประเมินผล</a:t>
          </a:r>
          <a:endParaRPr lang="th-TH" dirty="0">
            <a:solidFill>
              <a:srgbClr val="002060"/>
            </a:solidFill>
          </a:endParaRPr>
        </a:p>
      </dgm:t>
    </dgm:pt>
    <dgm:pt modelId="{748E956B-6E02-4D0B-BD0B-A3A5D8B200E6}" type="parTrans" cxnId="{E41571BE-596A-451F-B257-99544116ED6F}">
      <dgm:prSet/>
      <dgm:spPr/>
      <dgm:t>
        <a:bodyPr/>
        <a:lstStyle/>
        <a:p>
          <a:endParaRPr lang="th-TH"/>
        </a:p>
      </dgm:t>
    </dgm:pt>
    <dgm:pt modelId="{03A7719A-6AD1-4CFB-8119-B704CD6A8B50}" type="sibTrans" cxnId="{E41571BE-596A-451F-B257-99544116ED6F}">
      <dgm:prSet/>
      <dgm:spPr/>
      <dgm:t>
        <a:bodyPr/>
        <a:lstStyle/>
        <a:p>
          <a:endParaRPr lang="th-TH"/>
        </a:p>
      </dgm:t>
    </dgm:pt>
    <dgm:pt modelId="{4D5BDB06-9718-408F-B060-12C7683A5364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สนับสนุน</a:t>
          </a:r>
          <a:endParaRPr lang="th-TH" dirty="0">
            <a:solidFill>
              <a:srgbClr val="002060"/>
            </a:solidFill>
          </a:endParaRPr>
        </a:p>
      </dgm:t>
    </dgm:pt>
    <dgm:pt modelId="{E08F8D62-9E0B-42B8-A045-3811EC30B152}" type="parTrans" cxnId="{9BC2A7EB-F40E-45F7-88BE-719E09D64F92}">
      <dgm:prSet/>
      <dgm:spPr/>
      <dgm:t>
        <a:bodyPr/>
        <a:lstStyle/>
        <a:p>
          <a:endParaRPr lang="th-TH"/>
        </a:p>
      </dgm:t>
    </dgm:pt>
    <dgm:pt modelId="{64C5E5A7-E41A-4704-AEE9-E082781F5562}" type="sibTrans" cxnId="{9BC2A7EB-F40E-45F7-88BE-719E09D64F92}">
      <dgm:prSet/>
      <dgm:spPr/>
      <dgm:t>
        <a:bodyPr/>
        <a:lstStyle/>
        <a:p>
          <a:endParaRPr lang="th-TH"/>
        </a:p>
      </dgm:t>
    </dgm:pt>
    <dgm:pt modelId="{4ABBB461-5DC8-4AE1-8C59-6ED7CC811781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ประสานงาน</a:t>
          </a:r>
          <a:endParaRPr lang="th-TH" dirty="0">
            <a:solidFill>
              <a:srgbClr val="002060"/>
            </a:solidFill>
          </a:endParaRPr>
        </a:p>
      </dgm:t>
    </dgm:pt>
    <dgm:pt modelId="{FE192854-0337-4B16-BAEF-248ABAD2280E}" type="parTrans" cxnId="{9301C83F-DE22-4F24-9128-FE10736A66B4}">
      <dgm:prSet/>
      <dgm:spPr/>
      <dgm:t>
        <a:bodyPr/>
        <a:lstStyle/>
        <a:p>
          <a:endParaRPr lang="th-TH"/>
        </a:p>
      </dgm:t>
    </dgm:pt>
    <dgm:pt modelId="{971900E9-5D6B-420F-A008-130EC171D204}" type="sibTrans" cxnId="{9301C83F-DE22-4F24-9128-FE10736A66B4}">
      <dgm:prSet/>
      <dgm:spPr/>
      <dgm:t>
        <a:bodyPr/>
        <a:lstStyle/>
        <a:p>
          <a:endParaRPr lang="th-TH"/>
        </a:p>
      </dgm:t>
    </dgm:pt>
    <dgm:pt modelId="{E1FDF2EA-6E3E-4762-8CF2-60375A64AAF7}">
      <dgm:prSet phldrT="[Text]"/>
      <dgm:spPr/>
      <dgm:t>
        <a:bodyPr/>
        <a:lstStyle/>
        <a:p>
          <a:r>
            <a:rPr lang="th-TH" dirty="0" smtClean="0">
              <a:solidFill>
                <a:srgbClr val="002060"/>
              </a:solidFill>
            </a:rPr>
            <a:t>กระตุ้นจูงใจ</a:t>
          </a:r>
          <a:endParaRPr lang="th-TH" dirty="0">
            <a:solidFill>
              <a:srgbClr val="002060"/>
            </a:solidFill>
          </a:endParaRPr>
        </a:p>
      </dgm:t>
    </dgm:pt>
    <dgm:pt modelId="{DF9354FC-54B2-452C-AB03-2F126839770F}" type="sibTrans" cxnId="{3378D908-3E65-4D64-9D74-E20DB54D0274}">
      <dgm:prSet/>
      <dgm:spPr/>
      <dgm:t>
        <a:bodyPr/>
        <a:lstStyle/>
        <a:p>
          <a:endParaRPr lang="th-TH"/>
        </a:p>
      </dgm:t>
    </dgm:pt>
    <dgm:pt modelId="{72003FFC-DEB7-4E9B-9F0B-7891DB66C10A}" type="parTrans" cxnId="{3378D908-3E65-4D64-9D74-E20DB54D0274}">
      <dgm:prSet/>
      <dgm:spPr/>
      <dgm:t>
        <a:bodyPr/>
        <a:lstStyle/>
        <a:p>
          <a:endParaRPr lang="th-TH"/>
        </a:p>
      </dgm:t>
    </dgm:pt>
    <dgm:pt modelId="{D3B0FBA7-E3AB-4662-BAD7-1DABEFFAE871}" type="pres">
      <dgm:prSet presAssocID="{F53EB570-812B-4050-9E4C-A2099AD4B7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0621D9-7FE8-4B9D-9411-48FB209EC780}" type="pres">
      <dgm:prSet presAssocID="{36F4AEF9-A430-4DA0-A1E8-FAD8B5D5EA28}" presName="centerShape" presStyleLbl="node0" presStyleIdx="0" presStyleCnt="1"/>
      <dgm:spPr/>
      <dgm:t>
        <a:bodyPr/>
        <a:lstStyle/>
        <a:p>
          <a:endParaRPr lang="th-TH"/>
        </a:p>
      </dgm:t>
    </dgm:pt>
    <dgm:pt modelId="{501F3665-3671-44B5-BAEE-579772C6BE3B}" type="pres">
      <dgm:prSet presAssocID="{4323B4EF-CDF7-461E-BAD7-DF4DBE093C11}" presName="parTrans" presStyleLbl="sibTrans2D1" presStyleIdx="0" presStyleCnt="7"/>
      <dgm:spPr/>
      <dgm:t>
        <a:bodyPr/>
        <a:lstStyle/>
        <a:p>
          <a:endParaRPr lang="en-US"/>
        </a:p>
      </dgm:t>
    </dgm:pt>
    <dgm:pt modelId="{81DA93EF-6A92-48D2-9904-065315350760}" type="pres">
      <dgm:prSet presAssocID="{4323B4EF-CDF7-461E-BAD7-DF4DBE093C11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2F12EB40-A87F-45DF-9704-681CB6DBC74F}" type="pres">
      <dgm:prSet presAssocID="{A4348A78-9B74-4567-8E08-D86CB5E948B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3DC7815-DAA8-4616-B279-123FBAF66A37}" type="pres">
      <dgm:prSet presAssocID="{72003FFC-DEB7-4E9B-9F0B-7891DB66C10A}" presName="parTrans" presStyleLbl="sibTrans2D1" presStyleIdx="1" presStyleCnt="7"/>
      <dgm:spPr/>
      <dgm:t>
        <a:bodyPr/>
        <a:lstStyle/>
        <a:p>
          <a:endParaRPr lang="en-US"/>
        </a:p>
      </dgm:t>
    </dgm:pt>
    <dgm:pt modelId="{5256B273-2423-4C0B-A1B8-A3FF11F50B18}" type="pres">
      <dgm:prSet presAssocID="{72003FFC-DEB7-4E9B-9F0B-7891DB66C10A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299AFEB2-BE0D-4A8E-8746-9AFF02F60FF9}" type="pres">
      <dgm:prSet presAssocID="{E1FDF2EA-6E3E-4762-8CF2-60375A64AAF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2F00365-5C85-4C6D-AA17-6F752C2CC820}" type="pres">
      <dgm:prSet presAssocID="{8926B7F9-22C8-4C3A-8127-28819FF933A6}" presName="parTrans" presStyleLbl="sibTrans2D1" presStyleIdx="2" presStyleCnt="7"/>
      <dgm:spPr/>
      <dgm:t>
        <a:bodyPr/>
        <a:lstStyle/>
        <a:p>
          <a:endParaRPr lang="en-US"/>
        </a:p>
      </dgm:t>
    </dgm:pt>
    <dgm:pt modelId="{413C1A00-D744-483E-B3D0-EFE455369B7E}" type="pres">
      <dgm:prSet presAssocID="{8926B7F9-22C8-4C3A-8127-28819FF933A6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940C575A-7C2F-484A-9F3C-652EDF86DF47}" type="pres">
      <dgm:prSet presAssocID="{B0B0AE50-BBEA-4880-A3E3-588C9FF7672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44F77-5786-419F-9B47-FAAF86DD55E8}" type="pres">
      <dgm:prSet presAssocID="{046D77FF-B46E-4B57-8265-D84236729B9F}" presName="parTrans" presStyleLbl="sibTrans2D1" presStyleIdx="3" presStyleCnt="7"/>
      <dgm:spPr/>
      <dgm:t>
        <a:bodyPr/>
        <a:lstStyle/>
        <a:p>
          <a:endParaRPr lang="en-US"/>
        </a:p>
      </dgm:t>
    </dgm:pt>
    <dgm:pt modelId="{AA2C23F8-B818-406E-8F2C-4FF0EEB63A38}" type="pres">
      <dgm:prSet presAssocID="{046D77FF-B46E-4B57-8265-D84236729B9F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84E3676F-0754-4523-B00C-881A3FFA6666}" type="pres">
      <dgm:prSet presAssocID="{E34308D2-F881-4E1A-8A28-FF7335E1796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710D2-1DEC-426B-88DE-80C010F29F02}" type="pres">
      <dgm:prSet presAssocID="{E08F8D62-9E0B-42B8-A045-3811EC30B152}" presName="parTrans" presStyleLbl="sibTrans2D1" presStyleIdx="4" presStyleCnt="7"/>
      <dgm:spPr/>
      <dgm:t>
        <a:bodyPr/>
        <a:lstStyle/>
        <a:p>
          <a:endParaRPr lang="en-US"/>
        </a:p>
      </dgm:t>
    </dgm:pt>
    <dgm:pt modelId="{55D6A3EB-8F84-4833-89A7-D85C98BB67D4}" type="pres">
      <dgm:prSet presAssocID="{E08F8D62-9E0B-42B8-A045-3811EC30B152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BE338681-CD5C-4818-86E3-282D4570B6EE}" type="pres">
      <dgm:prSet presAssocID="{4D5BDB06-9718-408F-B060-12C7683A536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8C0BF-8187-4817-B828-5A6D37872F20}" type="pres">
      <dgm:prSet presAssocID="{FE192854-0337-4B16-BAEF-248ABAD2280E}" presName="parTrans" presStyleLbl="sibTrans2D1" presStyleIdx="5" presStyleCnt="7"/>
      <dgm:spPr/>
      <dgm:t>
        <a:bodyPr/>
        <a:lstStyle/>
        <a:p>
          <a:endParaRPr lang="en-US"/>
        </a:p>
      </dgm:t>
    </dgm:pt>
    <dgm:pt modelId="{FE463D70-9A37-4E19-8A07-86C57E44E26A}" type="pres">
      <dgm:prSet presAssocID="{FE192854-0337-4B16-BAEF-248ABAD2280E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46CE5301-6BBF-40CC-88A7-21D257AC3CAF}" type="pres">
      <dgm:prSet presAssocID="{4ABBB461-5DC8-4AE1-8C59-6ED7CC811781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E2494C-9520-4090-B569-7B69CE52C767}" type="pres">
      <dgm:prSet presAssocID="{748E956B-6E02-4D0B-BD0B-A3A5D8B200E6}" presName="parTrans" presStyleLbl="sibTrans2D1" presStyleIdx="6" presStyleCnt="7"/>
      <dgm:spPr/>
      <dgm:t>
        <a:bodyPr/>
        <a:lstStyle/>
        <a:p>
          <a:endParaRPr lang="en-US"/>
        </a:p>
      </dgm:t>
    </dgm:pt>
    <dgm:pt modelId="{177C0C81-AA6B-4372-A7FE-DCF3ED916D44}" type="pres">
      <dgm:prSet presAssocID="{748E956B-6E02-4D0B-BD0B-A3A5D8B200E6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2C633411-28DF-4D5B-81C2-F0D120456040}" type="pres">
      <dgm:prSet presAssocID="{7D1D85B5-8461-4A21-B07C-F1ACA05732C8}" presName="node" presStyleLbl="node1" presStyleIdx="6" presStyleCnt="7" custRadScaleRad="100533" custRadScaleInc="3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C82E20-65EE-480D-B8E7-47BB8ED23EDB}" type="presOf" srcId="{FE192854-0337-4B16-BAEF-248ABAD2280E}" destId="{CE38C0BF-8187-4817-B828-5A6D37872F20}" srcOrd="0" destOrd="0" presId="urn:microsoft.com/office/officeart/2005/8/layout/radial5"/>
    <dgm:cxn modelId="{4F0FC646-5C40-4ACF-AF6F-931550E5FC6B}" srcId="{F53EB570-812B-4050-9E4C-A2099AD4B700}" destId="{36F4AEF9-A430-4DA0-A1E8-FAD8B5D5EA28}" srcOrd="0" destOrd="0" parTransId="{16EE66DA-3AFB-4738-8273-37115D5F41BA}" sibTransId="{EB1CB2C9-884E-4A9E-990C-D9E7B18599B4}"/>
    <dgm:cxn modelId="{0D609E32-21CB-4C04-994E-28F26E5826B8}" type="presOf" srcId="{72003FFC-DEB7-4E9B-9F0B-7891DB66C10A}" destId="{5256B273-2423-4C0B-A1B8-A3FF11F50B18}" srcOrd="1" destOrd="0" presId="urn:microsoft.com/office/officeart/2005/8/layout/radial5"/>
    <dgm:cxn modelId="{6CBD3B9C-0FAA-4580-9857-9E22A187B2A4}" type="presOf" srcId="{8926B7F9-22C8-4C3A-8127-28819FF933A6}" destId="{62F00365-5C85-4C6D-AA17-6F752C2CC820}" srcOrd="0" destOrd="0" presId="urn:microsoft.com/office/officeart/2005/8/layout/radial5"/>
    <dgm:cxn modelId="{9301C83F-DE22-4F24-9128-FE10736A66B4}" srcId="{36F4AEF9-A430-4DA0-A1E8-FAD8B5D5EA28}" destId="{4ABBB461-5DC8-4AE1-8C59-6ED7CC811781}" srcOrd="5" destOrd="0" parTransId="{FE192854-0337-4B16-BAEF-248ABAD2280E}" sibTransId="{971900E9-5D6B-420F-A008-130EC171D204}"/>
    <dgm:cxn modelId="{63E4FBBA-2AAC-43AA-AA8F-7C15B288913B}" type="presOf" srcId="{A4348A78-9B74-4567-8E08-D86CB5E948B7}" destId="{2F12EB40-A87F-45DF-9704-681CB6DBC74F}" srcOrd="0" destOrd="0" presId="urn:microsoft.com/office/officeart/2005/8/layout/radial5"/>
    <dgm:cxn modelId="{C6A5386E-1694-4305-8ECA-6854A7E4DE72}" type="presOf" srcId="{B0B0AE50-BBEA-4880-A3E3-588C9FF76720}" destId="{940C575A-7C2F-484A-9F3C-652EDF86DF47}" srcOrd="0" destOrd="0" presId="urn:microsoft.com/office/officeart/2005/8/layout/radial5"/>
    <dgm:cxn modelId="{7FBE539B-7396-4722-9121-749ED9815E68}" type="presOf" srcId="{4323B4EF-CDF7-461E-BAD7-DF4DBE093C11}" destId="{81DA93EF-6A92-48D2-9904-065315350760}" srcOrd="1" destOrd="0" presId="urn:microsoft.com/office/officeart/2005/8/layout/radial5"/>
    <dgm:cxn modelId="{8C3CC7C7-FB24-41E3-8027-29AADDCC5D02}" type="presOf" srcId="{8926B7F9-22C8-4C3A-8127-28819FF933A6}" destId="{413C1A00-D744-483E-B3D0-EFE455369B7E}" srcOrd="1" destOrd="0" presId="urn:microsoft.com/office/officeart/2005/8/layout/radial5"/>
    <dgm:cxn modelId="{E41571BE-596A-451F-B257-99544116ED6F}" srcId="{36F4AEF9-A430-4DA0-A1E8-FAD8B5D5EA28}" destId="{7D1D85B5-8461-4A21-B07C-F1ACA05732C8}" srcOrd="6" destOrd="0" parTransId="{748E956B-6E02-4D0B-BD0B-A3A5D8B200E6}" sibTransId="{03A7719A-6AD1-4CFB-8119-B704CD6A8B50}"/>
    <dgm:cxn modelId="{3478C256-9154-4DCB-843D-C8F49908089A}" type="presOf" srcId="{4D5BDB06-9718-408F-B060-12C7683A5364}" destId="{BE338681-CD5C-4818-86E3-282D4570B6EE}" srcOrd="0" destOrd="0" presId="urn:microsoft.com/office/officeart/2005/8/layout/radial5"/>
    <dgm:cxn modelId="{CB2CB618-A8E0-4D09-A571-23A0AF31E9BC}" type="presOf" srcId="{F53EB570-812B-4050-9E4C-A2099AD4B700}" destId="{D3B0FBA7-E3AB-4662-BAD7-1DABEFFAE871}" srcOrd="0" destOrd="0" presId="urn:microsoft.com/office/officeart/2005/8/layout/radial5"/>
    <dgm:cxn modelId="{3378D908-3E65-4D64-9D74-E20DB54D0274}" srcId="{36F4AEF9-A430-4DA0-A1E8-FAD8B5D5EA28}" destId="{E1FDF2EA-6E3E-4762-8CF2-60375A64AAF7}" srcOrd="1" destOrd="0" parTransId="{72003FFC-DEB7-4E9B-9F0B-7891DB66C10A}" sibTransId="{DF9354FC-54B2-452C-AB03-2F126839770F}"/>
    <dgm:cxn modelId="{9BC2A7EB-F40E-45F7-88BE-719E09D64F92}" srcId="{36F4AEF9-A430-4DA0-A1E8-FAD8B5D5EA28}" destId="{4D5BDB06-9718-408F-B060-12C7683A5364}" srcOrd="4" destOrd="0" parTransId="{E08F8D62-9E0B-42B8-A045-3811EC30B152}" sibTransId="{64C5E5A7-E41A-4704-AEE9-E082781F5562}"/>
    <dgm:cxn modelId="{5537FF08-8D6F-4F86-8E45-9775848C6715}" type="presOf" srcId="{4ABBB461-5DC8-4AE1-8C59-6ED7CC811781}" destId="{46CE5301-6BBF-40CC-88A7-21D257AC3CAF}" srcOrd="0" destOrd="0" presId="urn:microsoft.com/office/officeart/2005/8/layout/radial5"/>
    <dgm:cxn modelId="{45FE2DD2-DFBE-4638-A2DB-D05F09ECCF38}" type="presOf" srcId="{748E956B-6E02-4D0B-BD0B-A3A5D8B200E6}" destId="{177C0C81-AA6B-4372-A7FE-DCF3ED916D44}" srcOrd="1" destOrd="0" presId="urn:microsoft.com/office/officeart/2005/8/layout/radial5"/>
    <dgm:cxn modelId="{6A31A76E-BB2B-489D-8FEB-E5F44F716680}" type="presOf" srcId="{E08F8D62-9E0B-42B8-A045-3811EC30B152}" destId="{55D6A3EB-8F84-4833-89A7-D85C98BB67D4}" srcOrd="1" destOrd="0" presId="urn:microsoft.com/office/officeart/2005/8/layout/radial5"/>
    <dgm:cxn modelId="{2FD1A867-05F0-4DC1-BB2F-7F68D3B211F2}" type="presOf" srcId="{7D1D85B5-8461-4A21-B07C-F1ACA05732C8}" destId="{2C633411-28DF-4D5B-81C2-F0D120456040}" srcOrd="0" destOrd="0" presId="urn:microsoft.com/office/officeart/2005/8/layout/radial5"/>
    <dgm:cxn modelId="{C2362984-8E40-4885-B9ED-5FD9F6A4B92E}" srcId="{36F4AEF9-A430-4DA0-A1E8-FAD8B5D5EA28}" destId="{B0B0AE50-BBEA-4880-A3E3-588C9FF76720}" srcOrd="2" destOrd="0" parTransId="{8926B7F9-22C8-4C3A-8127-28819FF933A6}" sibTransId="{750E40DF-E59A-4C63-A70F-37A17E5DBEA2}"/>
    <dgm:cxn modelId="{718DE189-112C-4B81-AB98-886B72C70C66}" type="presOf" srcId="{E08F8D62-9E0B-42B8-A045-3811EC30B152}" destId="{D57710D2-1DEC-426B-88DE-80C010F29F02}" srcOrd="0" destOrd="0" presId="urn:microsoft.com/office/officeart/2005/8/layout/radial5"/>
    <dgm:cxn modelId="{99390784-C7D8-4EDC-B8BB-24042E096C6A}" srcId="{36F4AEF9-A430-4DA0-A1E8-FAD8B5D5EA28}" destId="{A4348A78-9B74-4567-8E08-D86CB5E948B7}" srcOrd="0" destOrd="0" parTransId="{4323B4EF-CDF7-461E-BAD7-DF4DBE093C11}" sibTransId="{DCF5C27F-E089-4539-93E3-103237B1EE67}"/>
    <dgm:cxn modelId="{48775E38-8792-4271-9753-5E39BAB28DD0}" type="presOf" srcId="{72003FFC-DEB7-4E9B-9F0B-7891DB66C10A}" destId="{33DC7815-DAA8-4616-B279-123FBAF66A37}" srcOrd="0" destOrd="0" presId="urn:microsoft.com/office/officeart/2005/8/layout/radial5"/>
    <dgm:cxn modelId="{59485137-62A7-4585-85F6-1820A5F647C2}" type="presOf" srcId="{E34308D2-F881-4E1A-8A28-FF7335E17960}" destId="{84E3676F-0754-4523-B00C-881A3FFA6666}" srcOrd="0" destOrd="0" presId="urn:microsoft.com/office/officeart/2005/8/layout/radial5"/>
    <dgm:cxn modelId="{9133B401-68F6-446A-BB43-7B88BFF2B92B}" type="presOf" srcId="{046D77FF-B46E-4B57-8265-D84236729B9F}" destId="{17844F77-5786-419F-9B47-FAAF86DD55E8}" srcOrd="0" destOrd="0" presId="urn:microsoft.com/office/officeart/2005/8/layout/radial5"/>
    <dgm:cxn modelId="{8D33FB15-D4D6-4DB2-B616-287395F3DBAD}" type="presOf" srcId="{FE192854-0337-4B16-BAEF-248ABAD2280E}" destId="{FE463D70-9A37-4E19-8A07-86C57E44E26A}" srcOrd="1" destOrd="0" presId="urn:microsoft.com/office/officeart/2005/8/layout/radial5"/>
    <dgm:cxn modelId="{12835EF8-ED8D-44E3-B230-F66C5B014CD6}" type="presOf" srcId="{748E956B-6E02-4D0B-BD0B-A3A5D8B200E6}" destId="{86E2494C-9520-4090-B569-7B69CE52C767}" srcOrd="0" destOrd="0" presId="urn:microsoft.com/office/officeart/2005/8/layout/radial5"/>
    <dgm:cxn modelId="{5E047A83-4F9F-4050-BC2B-812086C7DA7E}" type="presOf" srcId="{36F4AEF9-A430-4DA0-A1E8-FAD8B5D5EA28}" destId="{EA0621D9-7FE8-4B9D-9411-48FB209EC780}" srcOrd="0" destOrd="0" presId="urn:microsoft.com/office/officeart/2005/8/layout/radial5"/>
    <dgm:cxn modelId="{D7805BFB-6D4B-4CE9-BCC9-5BD4E9244FA1}" type="presOf" srcId="{4323B4EF-CDF7-461E-BAD7-DF4DBE093C11}" destId="{501F3665-3671-44B5-BAEE-579772C6BE3B}" srcOrd="0" destOrd="0" presId="urn:microsoft.com/office/officeart/2005/8/layout/radial5"/>
    <dgm:cxn modelId="{6972DF54-3592-496E-A9B3-78C8EA332103}" type="presOf" srcId="{E1FDF2EA-6E3E-4762-8CF2-60375A64AAF7}" destId="{299AFEB2-BE0D-4A8E-8746-9AFF02F60FF9}" srcOrd="0" destOrd="0" presId="urn:microsoft.com/office/officeart/2005/8/layout/radial5"/>
    <dgm:cxn modelId="{5F79CB56-6C1C-46B5-AB44-0BF20E617979}" srcId="{36F4AEF9-A430-4DA0-A1E8-FAD8B5D5EA28}" destId="{E34308D2-F881-4E1A-8A28-FF7335E17960}" srcOrd="3" destOrd="0" parTransId="{046D77FF-B46E-4B57-8265-D84236729B9F}" sibTransId="{279E8856-28C4-4431-9C4E-B94A2259AA25}"/>
    <dgm:cxn modelId="{33E460B1-31FF-4635-B19D-4EDD6D792676}" type="presOf" srcId="{046D77FF-B46E-4B57-8265-D84236729B9F}" destId="{AA2C23F8-B818-406E-8F2C-4FF0EEB63A38}" srcOrd="1" destOrd="0" presId="urn:microsoft.com/office/officeart/2005/8/layout/radial5"/>
    <dgm:cxn modelId="{56CC2004-7F43-4820-8349-A34EE11B920A}" type="presParOf" srcId="{D3B0FBA7-E3AB-4662-BAD7-1DABEFFAE871}" destId="{EA0621D9-7FE8-4B9D-9411-48FB209EC780}" srcOrd="0" destOrd="0" presId="urn:microsoft.com/office/officeart/2005/8/layout/radial5"/>
    <dgm:cxn modelId="{F8AFDDF9-E2DB-47EB-9823-423B2EA59421}" type="presParOf" srcId="{D3B0FBA7-E3AB-4662-BAD7-1DABEFFAE871}" destId="{501F3665-3671-44B5-BAEE-579772C6BE3B}" srcOrd="1" destOrd="0" presId="urn:microsoft.com/office/officeart/2005/8/layout/radial5"/>
    <dgm:cxn modelId="{10A4481E-0465-4A9D-BFA2-D97F40923A50}" type="presParOf" srcId="{501F3665-3671-44B5-BAEE-579772C6BE3B}" destId="{81DA93EF-6A92-48D2-9904-065315350760}" srcOrd="0" destOrd="0" presId="urn:microsoft.com/office/officeart/2005/8/layout/radial5"/>
    <dgm:cxn modelId="{09237BC9-FA55-445F-850C-4BCFA4837BE8}" type="presParOf" srcId="{D3B0FBA7-E3AB-4662-BAD7-1DABEFFAE871}" destId="{2F12EB40-A87F-45DF-9704-681CB6DBC74F}" srcOrd="2" destOrd="0" presId="urn:microsoft.com/office/officeart/2005/8/layout/radial5"/>
    <dgm:cxn modelId="{BF2EF042-70FF-47CB-8D5D-96897C5FF995}" type="presParOf" srcId="{D3B0FBA7-E3AB-4662-BAD7-1DABEFFAE871}" destId="{33DC7815-DAA8-4616-B279-123FBAF66A37}" srcOrd="3" destOrd="0" presId="urn:microsoft.com/office/officeart/2005/8/layout/radial5"/>
    <dgm:cxn modelId="{A5C91E5B-883F-4C63-A2AC-9BE71FFECDA3}" type="presParOf" srcId="{33DC7815-DAA8-4616-B279-123FBAF66A37}" destId="{5256B273-2423-4C0B-A1B8-A3FF11F50B18}" srcOrd="0" destOrd="0" presId="urn:microsoft.com/office/officeart/2005/8/layout/radial5"/>
    <dgm:cxn modelId="{0262C81D-DE1E-4FC2-939C-B50DA1B9866E}" type="presParOf" srcId="{D3B0FBA7-E3AB-4662-BAD7-1DABEFFAE871}" destId="{299AFEB2-BE0D-4A8E-8746-9AFF02F60FF9}" srcOrd="4" destOrd="0" presId="urn:microsoft.com/office/officeart/2005/8/layout/radial5"/>
    <dgm:cxn modelId="{F5B23850-2005-408A-B1FB-A6198BD35776}" type="presParOf" srcId="{D3B0FBA7-E3AB-4662-BAD7-1DABEFFAE871}" destId="{62F00365-5C85-4C6D-AA17-6F752C2CC820}" srcOrd="5" destOrd="0" presId="urn:microsoft.com/office/officeart/2005/8/layout/radial5"/>
    <dgm:cxn modelId="{667B4749-E456-4BAA-849E-8CD0B430EC60}" type="presParOf" srcId="{62F00365-5C85-4C6D-AA17-6F752C2CC820}" destId="{413C1A00-D744-483E-B3D0-EFE455369B7E}" srcOrd="0" destOrd="0" presId="urn:microsoft.com/office/officeart/2005/8/layout/radial5"/>
    <dgm:cxn modelId="{B787FEDF-B064-4444-81D9-16AC20C7A331}" type="presParOf" srcId="{D3B0FBA7-E3AB-4662-BAD7-1DABEFFAE871}" destId="{940C575A-7C2F-484A-9F3C-652EDF86DF47}" srcOrd="6" destOrd="0" presId="urn:microsoft.com/office/officeart/2005/8/layout/radial5"/>
    <dgm:cxn modelId="{3B11B220-9ADE-4A63-9732-91FF2588A116}" type="presParOf" srcId="{D3B0FBA7-E3AB-4662-BAD7-1DABEFFAE871}" destId="{17844F77-5786-419F-9B47-FAAF86DD55E8}" srcOrd="7" destOrd="0" presId="urn:microsoft.com/office/officeart/2005/8/layout/radial5"/>
    <dgm:cxn modelId="{9A479491-766B-488C-91DA-E9245E96B139}" type="presParOf" srcId="{17844F77-5786-419F-9B47-FAAF86DD55E8}" destId="{AA2C23F8-B818-406E-8F2C-4FF0EEB63A38}" srcOrd="0" destOrd="0" presId="urn:microsoft.com/office/officeart/2005/8/layout/radial5"/>
    <dgm:cxn modelId="{0ED59C10-E67F-4B04-A156-BBF6B5D9C4BC}" type="presParOf" srcId="{D3B0FBA7-E3AB-4662-BAD7-1DABEFFAE871}" destId="{84E3676F-0754-4523-B00C-881A3FFA6666}" srcOrd="8" destOrd="0" presId="urn:microsoft.com/office/officeart/2005/8/layout/radial5"/>
    <dgm:cxn modelId="{0BC3C6CA-ED88-41C7-A2A0-ADD79E37FF7C}" type="presParOf" srcId="{D3B0FBA7-E3AB-4662-BAD7-1DABEFFAE871}" destId="{D57710D2-1DEC-426B-88DE-80C010F29F02}" srcOrd="9" destOrd="0" presId="urn:microsoft.com/office/officeart/2005/8/layout/radial5"/>
    <dgm:cxn modelId="{296D4A25-A671-4F00-A7AC-0915110B4023}" type="presParOf" srcId="{D57710D2-1DEC-426B-88DE-80C010F29F02}" destId="{55D6A3EB-8F84-4833-89A7-D85C98BB67D4}" srcOrd="0" destOrd="0" presId="urn:microsoft.com/office/officeart/2005/8/layout/radial5"/>
    <dgm:cxn modelId="{328179E6-1C41-4A4A-9BA7-087F55386A0B}" type="presParOf" srcId="{D3B0FBA7-E3AB-4662-BAD7-1DABEFFAE871}" destId="{BE338681-CD5C-4818-86E3-282D4570B6EE}" srcOrd="10" destOrd="0" presId="urn:microsoft.com/office/officeart/2005/8/layout/radial5"/>
    <dgm:cxn modelId="{3B14D183-180B-424E-BBFC-531FEED19301}" type="presParOf" srcId="{D3B0FBA7-E3AB-4662-BAD7-1DABEFFAE871}" destId="{CE38C0BF-8187-4817-B828-5A6D37872F20}" srcOrd="11" destOrd="0" presId="urn:microsoft.com/office/officeart/2005/8/layout/radial5"/>
    <dgm:cxn modelId="{90DAD870-1EDD-4222-BA28-67ED88DB7937}" type="presParOf" srcId="{CE38C0BF-8187-4817-B828-5A6D37872F20}" destId="{FE463D70-9A37-4E19-8A07-86C57E44E26A}" srcOrd="0" destOrd="0" presId="urn:microsoft.com/office/officeart/2005/8/layout/radial5"/>
    <dgm:cxn modelId="{812DF3A5-3EA9-480E-9954-37618DE98F43}" type="presParOf" srcId="{D3B0FBA7-E3AB-4662-BAD7-1DABEFFAE871}" destId="{46CE5301-6BBF-40CC-88A7-21D257AC3CAF}" srcOrd="12" destOrd="0" presId="urn:microsoft.com/office/officeart/2005/8/layout/radial5"/>
    <dgm:cxn modelId="{B213E070-E701-423A-B33C-D5D150862BAB}" type="presParOf" srcId="{D3B0FBA7-E3AB-4662-BAD7-1DABEFFAE871}" destId="{86E2494C-9520-4090-B569-7B69CE52C767}" srcOrd="13" destOrd="0" presId="urn:microsoft.com/office/officeart/2005/8/layout/radial5"/>
    <dgm:cxn modelId="{E58E2D2B-1603-4338-B0BD-355D43DC608D}" type="presParOf" srcId="{86E2494C-9520-4090-B569-7B69CE52C767}" destId="{177C0C81-AA6B-4372-A7FE-DCF3ED916D44}" srcOrd="0" destOrd="0" presId="urn:microsoft.com/office/officeart/2005/8/layout/radial5"/>
    <dgm:cxn modelId="{7CAAA0AE-83A0-4E79-9A8C-C0794EEC4F42}" type="presParOf" srcId="{D3B0FBA7-E3AB-4662-BAD7-1DABEFFAE871}" destId="{2C633411-28DF-4D5B-81C2-F0D120456040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621D9-7FE8-4B9D-9411-48FB209EC780}">
      <dsp:nvSpPr>
        <dsp:cNvPr id="0" name=""/>
        <dsp:cNvSpPr/>
      </dsp:nvSpPr>
      <dsp:spPr>
        <a:xfrm>
          <a:off x="2357426" y="1830199"/>
          <a:ext cx="1404297" cy="1404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b="1" kern="1200" dirty="0" smtClean="0">
              <a:solidFill>
                <a:srgbClr val="002060"/>
              </a:solidFill>
            </a:rPr>
            <a:t>บทบาทของเจ้าหน้าที่ส่งเสริมป่าไม้</a:t>
          </a:r>
          <a:endParaRPr lang="th-TH" sz="1900" b="1" kern="1200" dirty="0">
            <a:solidFill>
              <a:srgbClr val="002060"/>
            </a:solidFill>
          </a:endParaRPr>
        </a:p>
      </dsp:txBody>
      <dsp:txXfrm>
        <a:off x="2563081" y="2035854"/>
        <a:ext cx="992987" cy="992987"/>
      </dsp:txXfrm>
    </dsp:sp>
    <dsp:sp modelId="{501F3665-3671-44B5-BAEE-579772C6BE3B}">
      <dsp:nvSpPr>
        <dsp:cNvPr id="0" name=""/>
        <dsp:cNvSpPr/>
      </dsp:nvSpPr>
      <dsp:spPr>
        <a:xfrm rot="16200000">
          <a:off x="2910310" y="1318286"/>
          <a:ext cx="29852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2955090" y="1458558"/>
        <a:ext cx="208970" cy="286477"/>
      </dsp:txXfrm>
    </dsp:sp>
    <dsp:sp modelId="{2F12EB40-A87F-45DF-9704-681CB6DBC74F}">
      <dsp:nvSpPr>
        <dsp:cNvPr id="0" name=""/>
        <dsp:cNvSpPr/>
      </dsp:nvSpPr>
      <dsp:spPr>
        <a:xfrm>
          <a:off x="2427641" y="3068"/>
          <a:ext cx="1263867" cy="126386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ผู้นำนวัตกรรม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2612730" y="188157"/>
        <a:ext cx="893689" cy="893689"/>
      </dsp:txXfrm>
    </dsp:sp>
    <dsp:sp modelId="{33DC7815-DAA8-4616-B279-123FBAF66A37}">
      <dsp:nvSpPr>
        <dsp:cNvPr id="0" name=""/>
        <dsp:cNvSpPr/>
      </dsp:nvSpPr>
      <dsp:spPr>
        <a:xfrm rot="19285714">
          <a:off x="3672854" y="1685508"/>
          <a:ext cx="29852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68140"/>
            <a:satOff val="-6114"/>
            <a:lumOff val="-785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3682623" y="1808920"/>
        <a:ext cx="208970" cy="286477"/>
      </dsp:txXfrm>
    </dsp:sp>
    <dsp:sp modelId="{299AFEB2-BE0D-4A8E-8746-9AFF02F60FF9}">
      <dsp:nvSpPr>
        <dsp:cNvPr id="0" name=""/>
        <dsp:cNvSpPr/>
      </dsp:nvSpPr>
      <dsp:spPr>
        <a:xfrm>
          <a:off x="3911045" y="717438"/>
          <a:ext cx="1263867" cy="1263867"/>
        </a:xfrm>
        <a:prstGeom prst="ellipse">
          <a:avLst/>
        </a:prstGeom>
        <a:solidFill>
          <a:schemeClr val="accent2">
            <a:hueOff val="3168140"/>
            <a:satOff val="-6114"/>
            <a:lumOff val="-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กระตุ้นจูงใจ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4096134" y="902527"/>
        <a:ext cx="893689" cy="893689"/>
      </dsp:txXfrm>
    </dsp:sp>
    <dsp:sp modelId="{62F00365-5C85-4C6D-AA17-6F752C2CC820}">
      <dsp:nvSpPr>
        <dsp:cNvPr id="0" name=""/>
        <dsp:cNvSpPr/>
      </dsp:nvSpPr>
      <dsp:spPr>
        <a:xfrm rot="771429">
          <a:off x="3861187" y="2510649"/>
          <a:ext cx="29852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6336281"/>
            <a:satOff val="-12229"/>
            <a:lumOff val="-157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3862310" y="2596177"/>
        <a:ext cx="208970" cy="286477"/>
      </dsp:txXfrm>
    </dsp:sp>
    <dsp:sp modelId="{940C575A-7C2F-484A-9F3C-652EDF86DF47}">
      <dsp:nvSpPr>
        <dsp:cNvPr id="0" name=""/>
        <dsp:cNvSpPr/>
      </dsp:nvSpPr>
      <dsp:spPr>
        <a:xfrm>
          <a:off x="4277416" y="2322613"/>
          <a:ext cx="1263867" cy="1263867"/>
        </a:xfrm>
        <a:prstGeom prst="ellipse">
          <a:avLst/>
        </a:prstGeom>
        <a:solidFill>
          <a:schemeClr val="accent2">
            <a:hueOff val="6336281"/>
            <a:satOff val="-12229"/>
            <a:lumOff val="-15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วิเคราะห์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4462505" y="2507702"/>
        <a:ext cx="893689" cy="893689"/>
      </dsp:txXfrm>
    </dsp:sp>
    <dsp:sp modelId="{17844F77-5786-419F-9B47-FAAF86DD55E8}">
      <dsp:nvSpPr>
        <dsp:cNvPr id="0" name=""/>
        <dsp:cNvSpPr/>
      </dsp:nvSpPr>
      <dsp:spPr>
        <a:xfrm rot="3857143">
          <a:off x="3333490" y="3172360"/>
          <a:ext cx="29852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9504421"/>
            <a:satOff val="-18343"/>
            <a:lumOff val="-2355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3358840" y="3227507"/>
        <a:ext cx="208970" cy="286477"/>
      </dsp:txXfrm>
    </dsp:sp>
    <dsp:sp modelId="{84E3676F-0754-4523-B00C-881A3FFA6666}">
      <dsp:nvSpPr>
        <dsp:cNvPr id="0" name=""/>
        <dsp:cNvSpPr/>
      </dsp:nvSpPr>
      <dsp:spPr>
        <a:xfrm>
          <a:off x="3250868" y="3609863"/>
          <a:ext cx="1263867" cy="1263867"/>
        </a:xfrm>
        <a:prstGeom prst="ellipse">
          <a:avLst/>
        </a:prstGeom>
        <a:solidFill>
          <a:schemeClr val="accent2">
            <a:hueOff val="9504421"/>
            <a:satOff val="-18343"/>
            <a:lumOff val="-23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ที่ปรึกษา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3435957" y="3794952"/>
        <a:ext cx="893689" cy="893689"/>
      </dsp:txXfrm>
    </dsp:sp>
    <dsp:sp modelId="{D57710D2-1DEC-426B-88DE-80C010F29F02}">
      <dsp:nvSpPr>
        <dsp:cNvPr id="0" name=""/>
        <dsp:cNvSpPr/>
      </dsp:nvSpPr>
      <dsp:spPr>
        <a:xfrm rot="6942857">
          <a:off x="2487129" y="3172360"/>
          <a:ext cx="29852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2672561"/>
            <a:satOff val="-24457"/>
            <a:lumOff val="-314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 rot="10800000">
        <a:off x="2551338" y="3227507"/>
        <a:ext cx="208970" cy="286477"/>
      </dsp:txXfrm>
    </dsp:sp>
    <dsp:sp modelId="{BE338681-CD5C-4818-86E3-282D4570B6EE}">
      <dsp:nvSpPr>
        <dsp:cNvPr id="0" name=""/>
        <dsp:cNvSpPr/>
      </dsp:nvSpPr>
      <dsp:spPr>
        <a:xfrm>
          <a:off x="1604413" y="3609863"/>
          <a:ext cx="1263867" cy="1263867"/>
        </a:xfrm>
        <a:prstGeom prst="ellipse">
          <a:avLst/>
        </a:prstGeom>
        <a:solidFill>
          <a:schemeClr val="accent2">
            <a:hueOff val="12672561"/>
            <a:satOff val="-24457"/>
            <a:lumOff val="-31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สนับสนุน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1789502" y="3794952"/>
        <a:ext cx="893689" cy="893689"/>
      </dsp:txXfrm>
    </dsp:sp>
    <dsp:sp modelId="{CE38C0BF-8187-4817-B828-5A6D37872F20}">
      <dsp:nvSpPr>
        <dsp:cNvPr id="0" name=""/>
        <dsp:cNvSpPr/>
      </dsp:nvSpPr>
      <dsp:spPr>
        <a:xfrm rot="10028571">
          <a:off x="1959432" y="2510649"/>
          <a:ext cx="29852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840701"/>
            <a:satOff val="-30572"/>
            <a:lumOff val="-3925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 rot="10800000">
        <a:off x="2047868" y="2596177"/>
        <a:ext cx="208970" cy="286477"/>
      </dsp:txXfrm>
    </dsp:sp>
    <dsp:sp modelId="{46CE5301-6BBF-40CC-88A7-21D257AC3CAF}">
      <dsp:nvSpPr>
        <dsp:cNvPr id="0" name=""/>
        <dsp:cNvSpPr/>
      </dsp:nvSpPr>
      <dsp:spPr>
        <a:xfrm>
          <a:off x="577865" y="2322613"/>
          <a:ext cx="1263867" cy="1263867"/>
        </a:xfrm>
        <a:prstGeom prst="ellipse">
          <a:avLst/>
        </a:prstGeom>
        <a:solidFill>
          <a:schemeClr val="accent2">
            <a:hueOff val="15840701"/>
            <a:satOff val="-30572"/>
            <a:lumOff val="-39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ประสานงาน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762954" y="2507702"/>
        <a:ext cx="893689" cy="893689"/>
      </dsp:txXfrm>
    </dsp:sp>
    <dsp:sp modelId="{86E2494C-9520-4090-B569-7B69CE52C767}">
      <dsp:nvSpPr>
        <dsp:cNvPr id="0" name=""/>
        <dsp:cNvSpPr/>
      </dsp:nvSpPr>
      <dsp:spPr>
        <a:xfrm rot="13163657">
          <a:off x="2150106" y="1671507"/>
          <a:ext cx="303889" cy="477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9008842"/>
            <a:satOff val="-36686"/>
            <a:lumOff val="-471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 rot="10800000">
        <a:off x="2230916" y="1795929"/>
        <a:ext cx="212722" cy="286477"/>
      </dsp:txXfrm>
    </dsp:sp>
    <dsp:sp modelId="{2C633411-28DF-4D5B-81C2-F0D120456040}">
      <dsp:nvSpPr>
        <dsp:cNvPr id="0" name=""/>
        <dsp:cNvSpPr/>
      </dsp:nvSpPr>
      <dsp:spPr>
        <a:xfrm>
          <a:off x="953563" y="689839"/>
          <a:ext cx="1263867" cy="1263867"/>
        </a:xfrm>
        <a:prstGeom prst="ellipse">
          <a:avLst/>
        </a:prstGeom>
        <a:solidFill>
          <a:schemeClr val="accent2">
            <a:hueOff val="19008842"/>
            <a:satOff val="-36686"/>
            <a:lumOff val="-47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solidFill>
                <a:srgbClr val="002060"/>
              </a:solidFill>
            </a:rPr>
            <a:t>วางแผนและประเมินผล</a:t>
          </a:r>
          <a:endParaRPr lang="th-TH" sz="1900" kern="1200" dirty="0">
            <a:solidFill>
              <a:srgbClr val="002060"/>
            </a:solidFill>
          </a:endParaRPr>
        </a:p>
      </dsp:txBody>
      <dsp:txXfrm>
        <a:off x="1138652" y="874928"/>
        <a:ext cx="893689" cy="893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0325" y="0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9ED01C7-0EA1-49E1-A096-4BB7D436C2FF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78963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0325" y="9478963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2BCF649-11F2-4759-B0C6-0851C4C18B7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4529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0325" y="0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8CC65F0-A51B-4B06-82DB-7436D32D8F7D}" type="datetime1">
              <a:rPr lang="th-TH"/>
              <a:pPr>
                <a:defRPr/>
              </a:pPr>
              <a:t>20/09/63</a:t>
            </a:fld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50888"/>
            <a:ext cx="4986338" cy="3738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740275"/>
            <a:ext cx="5465762" cy="44894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Click to edit Master text styles</a:t>
            </a:r>
          </a:p>
          <a:p>
            <a:pPr lvl="1"/>
            <a:r>
              <a:rPr lang="th-TH" noProof="0" smtClean="0"/>
              <a:t>Second level</a:t>
            </a:r>
          </a:p>
          <a:p>
            <a:pPr lvl="2"/>
            <a:r>
              <a:rPr lang="th-TH" noProof="0" smtClean="0"/>
              <a:t>Third level</a:t>
            </a:r>
          </a:p>
          <a:p>
            <a:pPr lvl="3"/>
            <a:r>
              <a:rPr lang="th-TH" noProof="0" smtClean="0"/>
              <a:t>Fourth level</a:t>
            </a:r>
          </a:p>
          <a:p>
            <a:pPr lvl="4"/>
            <a:r>
              <a:rPr lang="th-TH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8963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0325" y="9478963"/>
            <a:ext cx="2962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B71EB7-7D68-4339-B545-BE156E676C3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8723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sz="18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sz="180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9pPr>
          </a:lstStyle>
          <a:p>
            <a:pPr eaLnBrk="1" hangingPunct="1"/>
            <a:fld id="{54975563-F5E1-4F36-B5E7-E2A66259AA7A}" type="slidenum">
              <a:rPr lang="en-US" sz="1200" smtClean="0"/>
              <a:pPr eaLnBrk="1" hangingPunct="1"/>
              <a:t>10</a:t>
            </a:fld>
            <a:endParaRPr lang="th-TH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E6E860-393D-4AB9-A0D0-151C0B7D4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3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10E71-3400-42A6-91B5-8750430F8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2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BF6AFE-02DF-4D57-B47B-0D7196DD7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8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D97C8-D15B-4CC0-9939-56B6C91DB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3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15BC57-1978-4068-8436-4CB1C555C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14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C136C-9776-4C2A-8D22-190BCEA9C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7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58BBE2-AA83-44DE-9C4F-803D957A7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5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8C1400-BD95-4C46-A022-40F9245A0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7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13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96DABB-CD21-4442-A44E-4719E4088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0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765D0-2174-40D4-B95D-EA217D4F6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90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1AF33-A130-47EF-B8EC-3BA66112F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9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D9167-2358-4F9B-9F1F-CDD0E2D7F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71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94C7D-0E2A-485C-9E70-6C80DB818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36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160A7-414D-41B6-B0F0-59227354F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23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D0CEA-E6FE-428E-86AE-AC29C82948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87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2A73-F24E-4563-AFA9-0A4F32D5C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47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DB96-C6FD-4E7A-85E6-FE1D376BA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10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B6560-FEEE-4AA0-B2FD-9212BC29E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49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97AB8-4A3E-43B0-AB95-C9D6A7D901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01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640D4-0820-42C9-8594-7ACB563C7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33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15A1C-5508-482B-A865-590EBAD9C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02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33045-5E6B-49D8-A3B9-014DB05D7B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2DEE6D8-BFDF-451D-BEB6-353352012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04" r:id="rId2"/>
    <p:sldLayoutId id="2147484021" r:id="rId3"/>
    <p:sldLayoutId id="2147484005" r:id="rId4"/>
    <p:sldLayoutId id="2147484022" r:id="rId5"/>
    <p:sldLayoutId id="2147484006" r:id="rId6"/>
    <p:sldLayoutId id="2147484023" r:id="rId7"/>
    <p:sldLayoutId id="2147484024" r:id="rId8"/>
    <p:sldLayoutId id="2147484025" r:id="rId9"/>
    <p:sldLayoutId id="2147484007" r:id="rId10"/>
    <p:sldLayoutId id="2147484008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h-TH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th-TH"/>
              <a:t>บำรุง  คูหา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D08A3C-F188-40EE-B4D1-A6C7CACD5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F5797-46D5-4DD9-98C1-59B0186C3489}" type="slidenum">
              <a:rPr lang="en-US"/>
              <a:pPr>
                <a:defRPr/>
              </a:pPr>
              <a:t>1</a:t>
            </a:fld>
            <a:endParaRPr lang="en-US"/>
          </a:p>
        </p:txBody>
      </p:sp>
      <p:grpSp>
        <p:nvGrpSpPr>
          <p:cNvPr id="9220" name="Group 7"/>
          <p:cNvGrpSpPr>
            <a:grpSpLocks/>
          </p:cNvGrpSpPr>
          <p:nvPr/>
        </p:nvGrpSpPr>
        <p:grpSpPr bwMode="auto">
          <a:xfrm>
            <a:off x="1143000" y="709613"/>
            <a:ext cx="7696200" cy="4471987"/>
            <a:chOff x="720" y="447"/>
            <a:chExt cx="4848" cy="2817"/>
          </a:xfrm>
        </p:grpSpPr>
        <p:pic>
          <p:nvPicPr>
            <p:cNvPr id="9221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447"/>
              <a:ext cx="4248" cy="2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2" name="Rectangle 3"/>
            <p:cNvSpPr>
              <a:spLocks noChangeArrowheads="1"/>
            </p:cNvSpPr>
            <p:nvPr/>
          </p:nvSpPr>
          <p:spPr bwMode="auto">
            <a:xfrm>
              <a:off x="720" y="624"/>
              <a:ext cx="4848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th-TH" sz="4400" b="1">
                  <a:solidFill>
                    <a:srgbClr val="008000"/>
                  </a:solidFill>
                  <a:latin typeface="5011_thE_Little_Uki_noworry" pitchFamily="2" charset="0"/>
                  <a:ea typeface="5011_thE_Little_Uki_noworry" pitchFamily="2" charset="0"/>
                  <a:cs typeface="BrowalliaUPC" pitchFamily="34" charset="-34"/>
                </a:rPr>
                <a:t>เทคนิคและกลยุทธ์การส่งเสริมป่าไม้เคลื่อนที่</a:t>
              </a:r>
            </a:p>
          </p:txBody>
        </p:sp>
        <p:sp>
          <p:nvSpPr>
            <p:cNvPr id="9223" name="Text Box 6"/>
            <p:cNvSpPr txBox="1">
              <a:spLocks noChangeArrowheads="1"/>
            </p:cNvSpPr>
            <p:nvPr/>
          </p:nvSpPr>
          <p:spPr bwMode="auto">
            <a:xfrm>
              <a:off x="3072" y="1056"/>
              <a:ext cx="1824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  <a:cs typeface="Angsana New" pitchFamily="18" charset="-34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th-TH" sz="4400" b="1">
                  <a:solidFill>
                    <a:srgbClr val="008000"/>
                  </a:solidFill>
                  <a:cs typeface="BrowalliaUPC" pitchFamily="34" charset="-34"/>
                </a:rPr>
                <a:t>บำรุง    คูหา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05400"/>
            <a:ext cx="8032750" cy="1143000"/>
          </a:xfrm>
        </p:spPr>
        <p:txBody>
          <a:bodyPr/>
          <a:lstStyle/>
          <a:p>
            <a:pPr algn="ctr">
              <a:defRPr/>
            </a:pP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บำรุง คูหา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F7496C-7F1B-4222-BA2B-5F666F35B26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8" descr="C:\Users\HP09\Desktop\งานพี่บำรุง\2012_02_23\IM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52800" y="838200"/>
            <a:ext cx="2687638" cy="388302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E96B65-ADCF-4007-8873-107ED98CB8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1036638" y="2700338"/>
            <a:ext cx="78486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h-TH" sz="3200" b="1">
                <a:solidFill>
                  <a:srgbClr val="572314"/>
                </a:solidFill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โครงการพัฒนาและส่งเสริมความร่วมมือด้านป่าไม้</a:t>
            </a:r>
            <a:br>
              <a:rPr lang="th-TH" sz="3200" b="1">
                <a:solidFill>
                  <a:srgbClr val="572314"/>
                </a:solidFill>
                <a:latin typeface="Cordia New" pitchFamily="34" charset="-34"/>
                <a:ea typeface="TH SarabunPSK" pitchFamily="34" charset="-34"/>
                <a:cs typeface="Cordia New" pitchFamily="34" charset="-34"/>
              </a:rPr>
            </a:br>
            <a:r>
              <a:rPr lang="th-TH" sz="3200" b="1">
                <a:solidFill>
                  <a:srgbClr val="572314"/>
                </a:solidFill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(</a:t>
            </a:r>
            <a:r>
              <a:rPr lang="en-US" sz="3200" b="1">
                <a:solidFill>
                  <a:srgbClr val="572314"/>
                </a:solidFill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Participatory Forestry Development Through Extension</a:t>
            </a:r>
            <a:r>
              <a:rPr lang="th-TH" sz="2400" b="1">
                <a:solidFill>
                  <a:srgbClr val="572314"/>
                </a:solidFill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)</a:t>
            </a:r>
            <a:endParaRPr lang="en-US" sz="2400" b="1">
              <a:latin typeface="Cordia New" pitchFamily="34" charset="-34"/>
              <a:ea typeface="TH SarabunPSK" pitchFamily="34" charset="-34"/>
              <a:cs typeface="Cordia New" pitchFamily="34" charset="-34"/>
            </a:endParaRP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1058863" y="3962400"/>
            <a:ext cx="790257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ประวัติโครงการ</a:t>
            </a:r>
            <a:endParaRPr lang="en-US" sz="2200" b="1">
              <a:latin typeface="Cordia New" pitchFamily="34" charset="-34"/>
              <a:ea typeface="TH SarabunPSK" pitchFamily="34" charset="-34"/>
              <a:cs typeface="Cordia New" pitchFamily="34" charset="-34"/>
            </a:endParaRPr>
          </a:p>
          <a:p>
            <a:r>
              <a:rPr lang="en-US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-</a:t>
            </a:r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วัตถุประสงค์</a:t>
            </a:r>
          </a:p>
          <a:p>
            <a:r>
              <a:rPr lang="en-US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-</a:t>
            </a:r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 เป้าหมาย</a:t>
            </a:r>
          </a:p>
          <a:p>
            <a:r>
              <a:rPr lang="en-US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- </a:t>
            </a:r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หน่วยงานที่ส่งเสริมป่าไม้</a:t>
            </a:r>
          </a:p>
          <a:p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      (1) ศูนย์สาธิตการส่งเสริมด้านป่าไม้ (</a:t>
            </a:r>
            <a:r>
              <a:rPr lang="en-US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Forestry extension Demonstration Centre)</a:t>
            </a:r>
            <a:endParaRPr lang="th-TH" sz="2200" b="1">
              <a:latin typeface="Cordia New" pitchFamily="34" charset="-34"/>
              <a:ea typeface="TH SarabunPSK" pitchFamily="34" charset="-34"/>
              <a:cs typeface="Cordia New" pitchFamily="34" charset="-34"/>
            </a:endParaRPr>
          </a:p>
          <a:p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      (2) หน่วยส่งเสริมและเผยแพร่ป่าไม้เคลื่อนที่ (</a:t>
            </a:r>
            <a:r>
              <a:rPr lang="en-US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Forestry Extension Mobile Unit Team</a:t>
            </a:r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)</a:t>
            </a:r>
          </a:p>
          <a:p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      (3) หน่วยส่งเสริมป่าไม้ระดับอำเภอ (</a:t>
            </a:r>
            <a:r>
              <a:rPr lang="en-US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Forestry Extension Officer</a:t>
            </a:r>
            <a:r>
              <a:rPr lang="th-TH" sz="2200" b="1">
                <a:latin typeface="Cordia New" pitchFamily="34" charset="-34"/>
                <a:ea typeface="TH SarabunPSK" pitchFamily="34" charset="-34"/>
                <a:cs typeface="Cordia New" pitchFamily="34" charset="-34"/>
              </a:rPr>
              <a:t>)</a:t>
            </a:r>
          </a:p>
        </p:txBody>
      </p:sp>
      <p:pic>
        <p:nvPicPr>
          <p:cNvPr id="112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"/>
            <a:ext cx="495300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"/>
            <a:ext cx="8705850" cy="45720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chemeClr val="accent4">
                    <a:lumMod val="75000"/>
                  </a:schemeClr>
                </a:solidFill>
              </a:rPr>
              <a:t>ศูนย์สาธิตการส่งเสริมด้านป่าไม้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ภาระกิจ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สถานที่อบรมดูงานด้านป่าไม้ในพื้นที่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จัดทำแปลงสาธิต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ให้ความรู้ข่าวสาร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ที่ตั้งจำนวน 7 ศูนย์ ได้แก่ จังหวัดลำปาง เพชรบูรณ์ สกลนคร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 smtClean="0"/>
              <a:t>ขอนแก่น ศรีสะเกษ นครราชสีมา และปราจีนบุรี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sp>
        <p:nvSpPr>
          <p:cNvPr id="5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4BE3C-1E2F-4977-A3E8-5959E92339E5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1229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804863"/>
            <a:ext cx="335915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335915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81000"/>
            <a:ext cx="5334000" cy="5943600"/>
          </a:xfrm>
        </p:spPr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900" b="1" dirty="0" smtClean="0">
                <a:solidFill>
                  <a:schemeClr val="accent4">
                    <a:lumMod val="75000"/>
                  </a:schemeClr>
                </a:solidFill>
              </a:rPr>
              <a:t>หน่วยส่งเสริมการป่าไม้ประจำอำเภอ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ภารกิจ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ประสานงานกับ โรงเรียน วัด เกษตรกร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เพาะชำและแจกจ่ายกล้าไม้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ประชาสัมพันธ์ส่งเสริมเผยแพร่และ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/>
              <a:t> </a:t>
            </a:r>
            <a:r>
              <a:rPr lang="th-TH" b="1" dirty="0" smtClean="0"/>
              <a:t>    ให้ความรู้ด้านป่าไม้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ที่ตั้ง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จำนวน 100 หน่วยปฏิบัติงานในพื้นที่เป้าหมาย 100 อำเภอ 2</a:t>
            </a:r>
            <a:r>
              <a:rPr lang="en-US" b="1" dirty="0" smtClean="0"/>
              <a:t>,</a:t>
            </a:r>
            <a:r>
              <a:rPr lang="th-TH" b="1" dirty="0" smtClean="0"/>
              <a:t>000 หมู่บ้านมีเจ้าหน้าที่ส่งเสริมการป่าไม้ประจำอำเภอจำนวน 100 นาย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/>
              <a:t> </a:t>
            </a:r>
            <a:r>
              <a:rPr lang="th-TH" b="1" dirty="0" smtClean="0"/>
              <a:t>   (1 หน่วย/1อำเภอ/1 นาย/20หมู่บ้าน)</a:t>
            </a:r>
            <a:endParaRPr lang="en-US" b="1" dirty="0"/>
          </a:p>
        </p:txBody>
      </p:sp>
      <p:sp>
        <p:nvSpPr>
          <p:cNvPr id="5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AEAD7F-1F69-4B21-A3F3-A06F5381E953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1331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58875"/>
            <a:ext cx="296227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3" descr="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4343400"/>
            <a:ext cx="267493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04800"/>
            <a:ext cx="8705850" cy="5943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chemeClr val="accent4">
                    <a:lumMod val="75000"/>
                  </a:schemeClr>
                </a:solidFill>
              </a:rPr>
              <a:t>หน่วยส่งเสริมและเผยแพร่ป่าไม้เคลื่อนที่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ภารกิจ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-ประสานงานกับหน่วยงานที่เกี่ยวข้อง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-ประชาสัมพันธ์เผยแพร่และส่งเสริมงานป่าไม้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-สนับสนุนกิจกรรมด้านป่าไม้ในพื้นที่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ที่ตั้ง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จำนวน 10 หน่วยปฏิบัติงานในพื้นที่สำนักงานป่าไม้เขตเชียงใหม่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แพร่ พิษณุโลก นครสวรรค์ อุดรธานี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ขอนแก่น นครราชสีมา อุบลราชธานี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ปราจีนบุรี</a:t>
            </a:r>
            <a:r>
              <a:rPr lang="th-TH" b="1" dirty="0"/>
              <a:t> </a:t>
            </a:r>
            <a:r>
              <a:rPr lang="th-TH" b="1" dirty="0" smtClean="0"/>
              <a:t>และบ้านโป่ง(ราชบุรี)</a:t>
            </a:r>
            <a:endParaRPr lang="en-US" b="1" dirty="0"/>
          </a:p>
        </p:txBody>
      </p:sp>
      <p:sp>
        <p:nvSpPr>
          <p:cNvPr id="5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532C61-E03A-4344-911B-FC68CB658D6C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1434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96975"/>
            <a:ext cx="2873375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25" y="4267200"/>
            <a:ext cx="321945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000"/>
            <a:ext cx="9086850" cy="5943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4400" b="1" dirty="0" smtClean="0">
                <a:solidFill>
                  <a:schemeClr val="accent3">
                    <a:lumMod val="75000"/>
                  </a:schemeClr>
                </a:solidFill>
              </a:rPr>
              <a:t>เจ้าหน้าที่ส่งเสริมป่าไม้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หมายถึง เจ้าหน้าที่ที่กรมป่าไม้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/>
              <a:t>	</a:t>
            </a:r>
            <a:r>
              <a:rPr lang="th-TH" b="1" dirty="0" smtClean="0"/>
              <a:t>แต่งตั้งให้ทำหน้าที่ส่งเสริม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/>
              <a:t>	</a:t>
            </a:r>
            <a:r>
              <a:rPr lang="th-TH" b="1" dirty="0" smtClean="0"/>
              <a:t>การป่าไม้  โครงการพัฒนาและ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	ส่งเสริมความร่วมมือด้านป่าไม้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คุณสมบัติ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การศึกษาและการรับราชการ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คุณสมบัติพิเศษ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คุณสมบัติเฉพาะ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การมอบหมายภารกิจ</a:t>
            </a:r>
            <a:endParaRPr lang="en-US" b="1" dirty="0"/>
          </a:p>
        </p:txBody>
      </p:sp>
      <p:sp>
        <p:nvSpPr>
          <p:cNvPr id="9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10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D0404E-2AF6-4D9C-8191-D784F655F2C1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1536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7650"/>
            <a:ext cx="2068513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47650"/>
            <a:ext cx="19812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09800"/>
            <a:ext cx="2057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09800"/>
            <a:ext cx="1981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67200"/>
            <a:ext cx="2057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267200"/>
            <a:ext cx="19891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629650" cy="5943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อุปกรณ์ส่งเสริมป่าไม้เคลื่อนที่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-อุปกรณ์ตามที่ได้รับงบประมาณ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-อุปกรณ์ที่จัดหาเพิ่มเติม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-การจัดชุดอุปกรณ์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b="1" dirty="0" smtClean="0"/>
              <a:t>	-ชุดใหญ่/ชุดเล็ก/ชุดเฉพาะกิจ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อุปกรณ์ฝึกอบรม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อุปกรณ์สำนักงาน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b="1" dirty="0" smtClean="0"/>
              <a:t>การจัดชุดของใช้ประจำตัว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</p:txBody>
      </p:sp>
      <p:sp>
        <p:nvSpPr>
          <p:cNvPr id="7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8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894DF7-6588-4046-BB19-4E752CE6259B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1638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13" y="914400"/>
            <a:ext cx="21399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2209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3886200"/>
            <a:ext cx="2133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3886200"/>
            <a:ext cx="20875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8534400" cy="1173163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h-TH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ea typeface="TH SarabunPSK" pitchFamily="34" charset="-34"/>
                <a:cs typeface="BrowalliaUPC" pitchFamily="34" charset="-34"/>
              </a:rPr>
              <a:t>หมู่บ้านเป้าหมายการส่งเสริมป่าไม้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9220200" cy="4525963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</a:t>
            </a:r>
            <a:r>
              <a:rPr lang="th-TH" b="1" smtClean="0">
                <a:solidFill>
                  <a:srgbClr val="00B050"/>
                </a:solidFill>
                <a:latin typeface="Cordia New" pitchFamily="34" charset="-34"/>
                <a:ea typeface="TH SarabunPSK" pitchFamily="34" charset="-34"/>
              </a:rPr>
              <a:t>ลักษณะหมู่บ้านเป้าหมายการส่งเสริมป่าไม้</a:t>
            </a:r>
          </a:p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- ใกล้เคียงกับหมู่บ้านเป้าหมายเดิม</a:t>
            </a:r>
          </a:p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- เจ้าหน้าที่ทำงานร่วมกับหน่วยงานอื่น		 </a:t>
            </a:r>
          </a:p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- ชาวบ้านสนใจ / ตื่นตัว งานด้านป่าไม้</a:t>
            </a:r>
          </a:p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- เจ้าหน้าที่ทำงานยามค่ำคืนได้</a:t>
            </a:r>
          </a:p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- คมนาคม / สื่อสารสะดวก</a:t>
            </a:r>
          </a:p>
          <a:p>
            <a:pPr marL="457200" indent="-457200" eaLnBrk="1" hangingPunct="1">
              <a:buFontTx/>
              <a:buNone/>
            </a:pPr>
            <a:r>
              <a:rPr lang="th-TH" b="1" smtClean="0">
                <a:latin typeface="Cordia New" pitchFamily="34" charset="-34"/>
                <a:ea typeface="TH SarabunPSK" pitchFamily="34" charset="-34"/>
              </a:rPr>
              <a:t>	- มีปัญหาเกี่ยวกับป่าไม้</a:t>
            </a:r>
          </a:p>
        </p:txBody>
      </p:sp>
      <p:sp>
        <p:nvSpPr>
          <p:cNvPr id="6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61817-EB73-4A10-989C-D444284F47C6}" type="slidenum">
              <a:rPr lang="en-US"/>
              <a:pPr>
                <a:defRPr/>
              </a:pPr>
              <a:t>9</a:t>
            </a:fld>
            <a:endParaRPr lang="en-US"/>
          </a:p>
        </p:txBody>
      </p:sp>
      <p:pic>
        <p:nvPicPr>
          <p:cNvPr id="174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2706688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1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"/>
            <a:ext cx="268605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865188" y="304800"/>
            <a:ext cx="7543800" cy="4953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  <a:defRPr/>
            </a:pPr>
            <a:r>
              <a:rPr lang="th-TH" sz="3900" b="1" dirty="0" smtClean="0">
                <a:latin typeface="Cordia New" pitchFamily="34" charset="-34"/>
                <a:ea typeface="TH SarabunPSK" pitchFamily="34" charset="-34"/>
              </a:rPr>
              <a:t> </a:t>
            </a:r>
            <a:r>
              <a:rPr lang="th-TH" sz="3900" b="1" dirty="0" smtClean="0">
                <a:solidFill>
                  <a:srgbClr val="2A6D7D"/>
                </a:solidFill>
                <a:latin typeface="Cordia New" pitchFamily="34" charset="-34"/>
                <a:ea typeface="TH SarabunPSK" pitchFamily="34" charset="-34"/>
              </a:rPr>
              <a:t>ข้อมูลหมู่บ้านเป้าหมายส่งเสริมป่าไม้</a:t>
            </a:r>
          </a:p>
          <a:p>
            <a:pPr eaLnBrk="1" hangingPunct="1">
              <a:buFontTx/>
              <a:buNone/>
              <a:defRPr/>
            </a:pPr>
            <a:endParaRPr lang="th-TH" sz="2400" b="1" dirty="0" smtClean="0">
              <a:solidFill>
                <a:srgbClr val="2A6D7D"/>
              </a:solidFill>
              <a:latin typeface="Cordia New" pitchFamily="34" charset="-34"/>
              <a:ea typeface="TH SarabunPSK" pitchFamily="34" charset="-34"/>
            </a:endParaRP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1. ชื่อหมู่บ้านเป้าหมาย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2. จำนวนประชากร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3. ที่ตั้งหมู่บ้าน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4. ผู้นำหมู่บ้าน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5. วันประชุมหมู่บ้าน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6. ชนิดดิน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7. ชนิดป่าดั้งเดิม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8. การคมนาคม</a:t>
            </a:r>
          </a:p>
          <a:p>
            <a:pPr eaLnBrk="1" hangingPunct="1"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      9. สาธารณูปโภค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688FAD-51ED-45CA-BD6A-F502219105D5}" type="slidenum">
              <a:rPr lang="en-US"/>
              <a:pPr>
                <a:defRPr/>
              </a:pPr>
              <a:t>10</a:t>
            </a:fld>
            <a:endParaRPr lang="en-US"/>
          </a:p>
        </p:txBody>
      </p:sp>
      <p:pic>
        <p:nvPicPr>
          <p:cNvPr id="1843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685800"/>
            <a:ext cx="28733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4535488"/>
            <a:ext cx="2906712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2514600"/>
            <a:ext cx="2873375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381000"/>
            <a:ext cx="8153400" cy="54864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sz="3900" b="1" dirty="0" smtClean="0">
                <a:solidFill>
                  <a:srgbClr val="2A6D7D"/>
                </a:solidFill>
                <a:latin typeface="Cordia New" pitchFamily="34" charset="-34"/>
                <a:ea typeface="TH SarabunPSK" pitchFamily="34" charset="-34"/>
              </a:rPr>
              <a:t>   ข้อมูลหมู่บ้านเป้าหมายส่งเสริมป่าไม้ (ต่อ)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h-TH" sz="2200" b="1" dirty="0" smtClean="0">
              <a:solidFill>
                <a:srgbClr val="2A6D7D"/>
              </a:solidFill>
              <a:latin typeface="Cordia New" pitchFamily="34" charset="-34"/>
              <a:ea typeface="TH SarabunPSK" pitchFamily="34" charset="-34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10. ศาสนา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11. สถานศึกษา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12. อาชีพ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13. การส่งเสริม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14. การปลูกต้นไม้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15. พื้นที่ปลูกต้นไม้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16. ประเภทการปลูกต้นไม้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17. ทัศนคติต่อป่าไม้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18. ข้อเสนอแนะ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19. แผนที่สังเขป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ea typeface="TH SarabunPSK" pitchFamily="34" charset="-34"/>
              </a:rPr>
              <a:t>		20. ภาพประกอบ</a:t>
            </a:r>
          </a:p>
        </p:txBody>
      </p:sp>
      <p:sp>
        <p:nvSpPr>
          <p:cNvPr id="6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0932A-AE67-414F-A5E4-6689760C158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pic>
        <p:nvPicPr>
          <p:cNvPr id="1946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746375"/>
            <a:ext cx="29067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4800600"/>
            <a:ext cx="2906713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8" descr="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0"/>
            <a:ext cx="28956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C0FD35-8558-4C30-846B-CC0601A4305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534988"/>
          <a:ext cx="8763000" cy="5865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0080"/>
                <a:gridCol w="494685"/>
                <a:gridCol w="494685"/>
                <a:gridCol w="494685"/>
                <a:gridCol w="494685"/>
                <a:gridCol w="494685"/>
                <a:gridCol w="494685"/>
                <a:gridCol w="494685"/>
                <a:gridCol w="494685"/>
                <a:gridCol w="494685"/>
                <a:gridCol w="494685"/>
                <a:gridCol w="444213"/>
                <a:gridCol w="474489"/>
                <a:gridCol w="777368"/>
              </a:tblGrid>
              <a:tr h="914510">
                <a:tc>
                  <a:txBody>
                    <a:bodyPr/>
                    <a:lstStyle/>
                    <a:p>
                      <a:endParaRPr lang="th-TH" sz="1800" dirty="0" smtClean="0"/>
                    </a:p>
                    <a:p>
                      <a:pPr algn="ctr"/>
                      <a:r>
                        <a:rPr lang="th-TH" sz="3600" b="1" dirty="0" smtClean="0">
                          <a:solidFill>
                            <a:srgbClr val="009900"/>
                          </a:solidFill>
                        </a:rPr>
                        <a:t>กิจกรรม</a:t>
                      </a:r>
                      <a:endParaRPr lang="en-US" sz="3600" b="1" dirty="0">
                        <a:solidFill>
                          <a:srgbClr val="0099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ต.ค.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พ.ย.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ธ.ค.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ม.ค.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ก.พ.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มี.ค.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เม.ย.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พ.ค.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มิ.ย.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ก.ค.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ส.ค.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ก.ย.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th-TH" sz="1800" dirty="0" smtClean="0"/>
                    </a:p>
                    <a:p>
                      <a:r>
                        <a:rPr lang="th-TH" sz="1800" b="1" dirty="0" smtClean="0">
                          <a:solidFill>
                            <a:srgbClr val="009900"/>
                          </a:solidFill>
                        </a:rPr>
                        <a:t>หมายเหตุ</a:t>
                      </a:r>
                      <a:endParaRPr lang="en-US" sz="1800" b="1" dirty="0">
                        <a:solidFill>
                          <a:srgbClr val="009900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780570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การรณรงค์สนับสนุนเจ้าหน้าที่ส่งเริมป่าไม้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</a:tr>
              <a:tr h="914510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การสนับสนุนการฝึกอบรมศูนย์สาธิตการส่งเสริมด้านป่าไม้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</a:tr>
              <a:tr h="780570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ผลิตและแจกจ่ายกล้าไม้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</a:tr>
              <a:tr h="780570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รณรงค์และปฏิบัติงานในโรงเรียน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</a:tr>
              <a:tr h="780570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ติดตามงานของเจ้าหน้าที่ส่งเสริมป่าไม้</a:t>
                      </a:r>
                      <a:endParaRPr lang="en-US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</a:tr>
              <a:tr h="9145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</a:rPr>
                        <a:t>รณรงณ์ให้ข้อมูลด้านป่าไม้ทั่วไป</a:t>
                      </a:r>
                      <a:endParaRPr lang="en-US" sz="1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" y="0"/>
            <a:ext cx="8763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FF0000"/>
                </a:solidFill>
                <a:latin typeface="+mn-lt"/>
                <a:cs typeface="+mj-cs"/>
              </a:rPr>
              <a:t>แผนการปฏิบัติงานส่งเสริมป่าไม้เคลื่อนที่ในหมู่บ้านเป้าหมาย</a:t>
            </a:r>
          </a:p>
        </p:txBody>
      </p:sp>
      <p:cxnSp>
        <p:nvCxnSpPr>
          <p:cNvPr id="20607" name="Straight Arrow Connector 14"/>
          <p:cNvCxnSpPr>
            <a:cxnSpLocks noChangeShapeType="1"/>
          </p:cNvCxnSpPr>
          <p:nvPr/>
        </p:nvCxnSpPr>
        <p:spPr bwMode="auto">
          <a:xfrm>
            <a:off x="4286250" y="5429250"/>
            <a:ext cx="1000125" cy="1588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08" name="Straight Arrow Connector 16"/>
          <p:cNvCxnSpPr>
            <a:cxnSpLocks noChangeShapeType="1"/>
          </p:cNvCxnSpPr>
          <p:nvPr/>
        </p:nvCxnSpPr>
        <p:spPr bwMode="auto">
          <a:xfrm>
            <a:off x="5786438" y="5429250"/>
            <a:ext cx="1500187" cy="1588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09" name="Straight Arrow Connector 18"/>
          <p:cNvCxnSpPr>
            <a:cxnSpLocks noChangeShapeType="1"/>
          </p:cNvCxnSpPr>
          <p:nvPr/>
        </p:nvCxnSpPr>
        <p:spPr bwMode="auto">
          <a:xfrm>
            <a:off x="7286625" y="5429250"/>
            <a:ext cx="928688" cy="1588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10" name="Straight Arrow Connector 20"/>
          <p:cNvCxnSpPr>
            <a:cxnSpLocks noChangeShapeType="1"/>
          </p:cNvCxnSpPr>
          <p:nvPr/>
        </p:nvCxnSpPr>
        <p:spPr bwMode="auto">
          <a:xfrm>
            <a:off x="2286000" y="2071688"/>
            <a:ext cx="5929313" cy="1587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11" name="Straight Arrow Connector 22"/>
          <p:cNvCxnSpPr>
            <a:cxnSpLocks noChangeShapeType="1"/>
          </p:cNvCxnSpPr>
          <p:nvPr/>
        </p:nvCxnSpPr>
        <p:spPr bwMode="auto">
          <a:xfrm>
            <a:off x="2286000" y="3000375"/>
            <a:ext cx="3500438" cy="1588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12" name="Straight Arrow Connector 24"/>
          <p:cNvCxnSpPr>
            <a:cxnSpLocks noChangeShapeType="1"/>
          </p:cNvCxnSpPr>
          <p:nvPr/>
        </p:nvCxnSpPr>
        <p:spPr bwMode="auto">
          <a:xfrm>
            <a:off x="3787775" y="3786188"/>
            <a:ext cx="4387850" cy="1587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13" name="Straight Arrow Connector 27"/>
          <p:cNvCxnSpPr>
            <a:cxnSpLocks noChangeShapeType="1"/>
          </p:cNvCxnSpPr>
          <p:nvPr/>
        </p:nvCxnSpPr>
        <p:spPr bwMode="auto">
          <a:xfrm>
            <a:off x="2286000" y="4572000"/>
            <a:ext cx="5929313" cy="1588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14" name="Straight Arrow Connector 27"/>
          <p:cNvCxnSpPr>
            <a:cxnSpLocks noChangeShapeType="1"/>
          </p:cNvCxnSpPr>
          <p:nvPr/>
        </p:nvCxnSpPr>
        <p:spPr bwMode="auto">
          <a:xfrm>
            <a:off x="2286000" y="6151563"/>
            <a:ext cx="5929313" cy="1587"/>
          </a:xfrm>
          <a:prstGeom prst="straightConnector1">
            <a:avLst/>
          </a:prstGeom>
          <a:noFill/>
          <a:ln w="38100" algn="ctr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 dirty="0"/>
              <a:t>เทคนิคการส่งเสริมป่าไม้เคลื่อนที่ / บำรุง  คูหา </a:t>
            </a:r>
            <a:endParaRPr 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5A490-FE5B-44D7-82C0-5783C6C435CA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1143000" y="857250"/>
            <a:ext cx="57150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KodchiangUPC" pitchFamily="18" charset="-34"/>
              </a:rPr>
              <a:t>แผนการปฏิบัติงานในหมู่บ้านเป้าหมาย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KodchiangUPC" pitchFamily="18" charset="-3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การจัดทำตารางการปฏิบัติงาน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ประชุมเจ้าหน้าที่ที่เกี่ยวข้อง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- แลกเปลี่ยนความคิดเห็น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- สรุปผลงาน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- รวบรวมปัญหา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- ให้ข้อเสนอแนะแนวทางแก้ไข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cs typeface="+mj-cs"/>
              </a:rPr>
              <a:t>- รายงานกรมป่าไม้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cs typeface="+mj-cs"/>
            </a:endParaRPr>
          </a:p>
        </p:txBody>
      </p:sp>
      <p:pic>
        <p:nvPicPr>
          <p:cNvPr id="2150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13" y="1752600"/>
            <a:ext cx="40417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135B6-C0A9-414C-B796-903A6E2836D0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990600" y="23813"/>
            <a:ext cx="9144000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TH SarabunPSK" pitchFamily="34" charset="-34"/>
                <a:ea typeface="Calibri" pitchFamily="34" charset="0"/>
                <a:cs typeface="TH SarabunPSK" pitchFamily="34" charset="-34"/>
              </a:rPr>
              <a:t>         </a:t>
            </a:r>
          </a:p>
          <a:p>
            <a:pPr indent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70C0"/>
                </a:solidFill>
                <a:latin typeface="TH SarabunPSK" pitchFamily="34" charset="-34"/>
                <a:ea typeface="Calibri" pitchFamily="34" charset="0"/>
                <a:cs typeface="+mj-cs"/>
              </a:rPr>
              <a:t>  </a:t>
            </a:r>
            <a:r>
              <a:rPr lang="th-TH" sz="44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ขั้นตอนการปฏิบัติตามแผนปฏิบัติงาน</a:t>
            </a:r>
            <a:endParaRPr lang="en-US" sz="4400" b="1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1. สำรวจข้อมูลเบื้องต้น</a:t>
            </a:r>
            <a:endParaRPr lang="en-US" sz="3600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2. เข้าพบผู้นำชุมชน</a:t>
            </a:r>
            <a:endParaRPr lang="en-US" sz="3600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3. พบปะชาวบ้านในชุมชน</a:t>
            </a:r>
            <a:endParaRPr lang="en-US" sz="3600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4. ประชุมชี้แจงในชุมชน</a:t>
            </a:r>
            <a:endParaRPr lang="en-US" sz="3600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5. แจกจ่ายกล้าไม้</a:t>
            </a:r>
            <a:endParaRPr lang="en-US" sz="3600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6. ร่วมปลูกต้นไม้ในชุมชน</a:t>
            </a:r>
            <a:endParaRPr lang="en-US" sz="3600" dirty="0">
              <a:solidFill>
                <a:srgbClr val="0000FF"/>
              </a:solidFill>
              <a:latin typeface="TH SarabunPSK" pitchFamily="34" charset="-34"/>
              <a:ea typeface="Calibri" pitchFamily="34" charset="0"/>
              <a:cs typeface="+mj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  7. ติดตามผลการดำเนินงานในชุมชน</a:t>
            </a:r>
          </a:p>
        </p:txBody>
      </p:sp>
      <p:pic>
        <p:nvPicPr>
          <p:cNvPr id="225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28738"/>
            <a:ext cx="3505200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267200"/>
            <a:ext cx="2514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itle 2"/>
          <p:cNvSpPr>
            <a:spLocks noGrp="1"/>
          </p:cNvSpPr>
          <p:nvPr>
            <p:ph type="subTitle" idx="1"/>
          </p:nvPr>
        </p:nvSpPr>
        <p:spPr>
          <a:xfrm>
            <a:off x="1431925" y="228600"/>
            <a:ext cx="7407275" cy="3373438"/>
          </a:xfrm>
        </p:spPr>
        <p:txBody>
          <a:bodyPr/>
          <a:lstStyle/>
          <a:p>
            <a:pPr marL="26988" algn="ctr" eaLnBrk="1" hangingPunct="1"/>
            <a:r>
              <a:rPr lang="th-TH" sz="3200" b="1" smtClean="0">
                <a:solidFill>
                  <a:srgbClr val="0000FF"/>
                </a:solidFill>
                <a:latin typeface="Cordia New" pitchFamily="34" charset="-34"/>
              </a:rPr>
              <a:t>การปฏิบัติงานตามแผนส่งเสริมป่าไม้ในหมู่บ้านเป้าหมาย</a:t>
            </a:r>
            <a:endParaRPr lang="en-US" sz="3200" b="1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  <a:p>
            <a:pPr marL="26988" eaLnBrk="1" hangingPunct="1"/>
            <a:r>
              <a:rPr lang="en-US" sz="2800" b="1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1.</a:t>
            </a:r>
            <a:r>
              <a:rPr lang="th-TH" sz="2800" b="1" smtClean="0">
                <a:solidFill>
                  <a:srgbClr val="00B050"/>
                </a:solidFill>
                <a:latin typeface="Cordia New" pitchFamily="34" charset="-34"/>
              </a:rPr>
              <a:t> การรณรงค์ ให้ตระหนักถึงความสำคัญป่าไม้และสนับสนุนการปฏิบัติงานเจ้าหน้าที่เกี่ยวข้อง</a:t>
            </a:r>
            <a:endParaRPr lang="en-US" sz="2800" b="1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 marL="26988" eaLnBrk="1" hangingPunct="1"/>
            <a:r>
              <a:rPr lang="th-TH" sz="2800" b="1" smtClean="0">
                <a:solidFill>
                  <a:srgbClr val="00B050"/>
                </a:solidFill>
                <a:latin typeface="Cordia New" pitchFamily="34" charset="-34"/>
              </a:rPr>
              <a:t>- เยี่ยมหมู่บ้านกระตุ้นให้ความสำคัญของป่า</a:t>
            </a:r>
            <a:endParaRPr lang="en-US" sz="2800" b="1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 marL="26988" eaLnBrk="1" hangingPunct="1"/>
            <a:r>
              <a:rPr lang="th-TH" sz="2800" b="1" smtClean="0">
                <a:solidFill>
                  <a:srgbClr val="00B050"/>
                </a:solidFill>
                <a:latin typeface="Cordia New" pitchFamily="34" charset="-34"/>
              </a:rPr>
              <a:t>- แนะนำการปลูกต้นไม้ในชุมชน </a:t>
            </a:r>
            <a:endParaRPr lang="en-US" sz="2800" b="1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 marL="26988" eaLnBrk="1" hangingPunct="1">
              <a:buFontTx/>
              <a:buChar char="-"/>
            </a:pPr>
            <a:r>
              <a:rPr lang="th-TH" sz="2800" b="1" smtClean="0">
                <a:solidFill>
                  <a:srgbClr val="00B050"/>
                </a:solidFill>
                <a:latin typeface="Cordia New" pitchFamily="34" charset="-34"/>
              </a:rPr>
              <a:t>ชี้แจงการช่วยเหลือของทางราชการ </a:t>
            </a:r>
            <a:endParaRPr lang="en-US" sz="2800" b="1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 marL="26988" eaLnBrk="1" hangingPunct="1"/>
            <a:endParaRPr lang="en-US" smtClean="0">
              <a:solidFill>
                <a:srgbClr val="320E04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8FF68D-4957-4FF4-B253-987E91F2923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pic>
        <p:nvPicPr>
          <p:cNvPr id="23557" name="Picture 4" descr="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3200400"/>
            <a:ext cx="3505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5" descr="1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00400"/>
            <a:ext cx="3657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A39CAF-04D5-4538-BB14-E23AADC88A97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533400" y="1143000"/>
            <a:ext cx="6324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h-TH" sz="3200">
                <a:solidFill>
                  <a:srgbClr val="0000FF"/>
                </a:solidFill>
                <a:cs typeface="Cordia New" pitchFamily="34" charset="-34"/>
              </a:rPr>
              <a:t>2</a:t>
            </a:r>
            <a:r>
              <a:rPr lang="th-TH" sz="3200" b="1">
                <a:solidFill>
                  <a:srgbClr val="0000FF"/>
                </a:solidFill>
                <a:cs typeface="Cordia New" pitchFamily="34" charset="-34"/>
              </a:rPr>
              <a:t>. สนับสนุนการฝึกอบรมด้านป่าไม้</a:t>
            </a:r>
            <a:br>
              <a:rPr lang="th-TH" sz="32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200" b="1">
                <a:solidFill>
                  <a:srgbClr val="0000FF"/>
                </a:solidFill>
                <a:cs typeface="Cordia New" pitchFamily="34" charset="-34"/>
              </a:rPr>
              <a:t>- เกษตรกร</a:t>
            </a:r>
            <a:br>
              <a:rPr lang="th-TH" sz="32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200" b="1">
                <a:solidFill>
                  <a:srgbClr val="0000FF"/>
                </a:solidFill>
                <a:cs typeface="Cordia New" pitchFamily="34" charset="-34"/>
              </a:rPr>
              <a:t>- ผู้นำชุมชน</a:t>
            </a:r>
            <a:br>
              <a:rPr lang="th-TH" sz="32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200" b="1">
                <a:solidFill>
                  <a:srgbClr val="0000FF"/>
                </a:solidFill>
                <a:cs typeface="Cordia New" pitchFamily="34" charset="-34"/>
              </a:rPr>
              <a:t>3. การเพาะชำกล้าไม้ และแจกจ่ายกล้าไม้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1524000" y="457200"/>
            <a:ext cx="6648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th-TH" sz="3600" b="1">
                <a:solidFill>
                  <a:srgbClr val="0000FF"/>
                </a:solidFill>
                <a:latin typeface="TH SarabunPSK" pitchFamily="34" charset="-34"/>
                <a:cs typeface="KodchiangUPC" pitchFamily="18" charset="-34"/>
              </a:rPr>
              <a:t>การปฏิบัติงานตามแผนส่งเสริมป่าไม้ในหมู่บ้านเป้าหมาย</a:t>
            </a:r>
            <a:endParaRPr lang="en-US" sz="3600" b="1">
              <a:solidFill>
                <a:srgbClr val="0000FF"/>
              </a:solidFill>
              <a:latin typeface="TH SarabunPSK" pitchFamily="34" charset="-34"/>
              <a:cs typeface="KodchiangUPC" pitchFamily="18" charset="-34"/>
            </a:endParaRPr>
          </a:p>
        </p:txBody>
      </p:sp>
      <p:pic>
        <p:nvPicPr>
          <p:cNvPr id="24582" name="Picture 3" descr="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3352800"/>
            <a:ext cx="43005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4" descr="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2800"/>
            <a:ext cx="4724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86E94E-4997-45B5-9843-E743910BECCE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1524000" y="1066800"/>
            <a:ext cx="38862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h-TH" sz="25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4. การรณรงค์และปฏิบัติงานในโรงเรียน</a:t>
            </a:r>
            <a:r>
              <a:rPr lang="th-TH" sz="2500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/>
            </a:r>
            <a:br>
              <a:rPr lang="th-TH" sz="2500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</a:br>
            <a:r>
              <a:rPr lang="th-TH" sz="24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- ค่ายเยาวชนป่าไม้</a:t>
            </a:r>
            <a:br>
              <a:rPr lang="th-TH" sz="24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</a:br>
            <a:r>
              <a:rPr lang="th-TH" sz="24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- อบรมหลักสูตรเยาวชน ย.ช.ป.</a:t>
            </a:r>
            <a:endParaRPr lang="en-US" sz="24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25605" name="Rectangle 2"/>
          <p:cNvSpPr>
            <a:spLocks noChangeArrowheads="1"/>
          </p:cNvSpPr>
          <p:nvPr/>
        </p:nvSpPr>
        <p:spPr bwMode="auto">
          <a:xfrm>
            <a:off x="1143000" y="457200"/>
            <a:ext cx="781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th-TH" sz="3600" b="1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การปฏิบัติงานตามแผนส่งเสริมป่าไม้ในหมู่บ้านเป้าหมาย</a:t>
            </a:r>
            <a:endParaRPr lang="en-US" sz="3600" b="1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25606" name="Picture 3" descr="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51125"/>
            <a:ext cx="365760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5" descr="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40250"/>
            <a:ext cx="3657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6" descr="7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540250"/>
            <a:ext cx="3657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9" descr="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5181600" y="2514600"/>
            <a:ext cx="365760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 Box 11"/>
          <p:cNvSpPr txBox="1">
            <a:spLocks noChangeArrowheads="1"/>
          </p:cNvSpPr>
          <p:nvPr/>
        </p:nvSpPr>
        <p:spPr bwMode="auto">
          <a:xfrm>
            <a:off x="4648200" y="1371600"/>
            <a:ext cx="3581400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2400" b="1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- ส่งเสริมความรู้ด้านการอนุรักษ์</a:t>
            </a:r>
            <a:br>
              <a:rPr lang="th-TH" sz="2400" b="1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2400" b="1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- เผยแพร่ผลการอนุรักษ์ป่าของโรงเรียน</a:t>
            </a:r>
            <a:endParaRPr lang="en-US" sz="2400" b="1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spcBef>
                <a:spcPct val="50000"/>
              </a:spcBef>
            </a:pPr>
            <a:endParaRPr lang="th-TH" sz="240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4A7CEF-1516-44BE-9B7F-5EF6CC4017A3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990600" y="723900"/>
            <a:ext cx="52578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>5</a:t>
            </a:r>
            <a:r>
              <a:rPr lang="th-TH" sz="3000" b="1" u="sng">
                <a:solidFill>
                  <a:srgbClr val="0000FF"/>
                </a:solidFill>
                <a:cs typeface="Cordia New" pitchFamily="34" charset="-34"/>
              </a:rPr>
              <a:t>. การติดตามงานส่งเสริมของเจ้าหน้าที่ส่งเสริมป่าไม้</a:t>
            </a:r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/>
            </a:r>
            <a:br>
              <a:rPr lang="th-TH" sz="30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>	- ติดตามผลการปลูกต้นไม้ในชุมชน</a:t>
            </a:r>
            <a:br>
              <a:rPr lang="th-TH" sz="30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>	- ช่วงเพาะชำกล้าไม้ (ก.พ.-มี.ค.)</a:t>
            </a:r>
            <a:br>
              <a:rPr lang="th-TH" sz="30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>	- ช่วงปลูกต้นไม้ (พ.ค.-ก.ค.)</a:t>
            </a:r>
            <a:br>
              <a:rPr lang="th-TH" sz="30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>	- ช่วงหลังปลูกต้นไม้ (ส.ค.-ก.ย.)</a:t>
            </a:r>
            <a:br>
              <a:rPr lang="th-TH" sz="3000" b="1">
                <a:solidFill>
                  <a:srgbClr val="0000FF"/>
                </a:solidFill>
                <a:cs typeface="Cordia New" pitchFamily="34" charset="-34"/>
              </a:rPr>
            </a:br>
            <a:r>
              <a:rPr lang="th-TH" sz="3000" b="1">
                <a:solidFill>
                  <a:srgbClr val="0000FF"/>
                </a:solidFill>
                <a:cs typeface="Cordia New" pitchFamily="34" charset="-34"/>
              </a:rPr>
              <a:t>	- รวบรวมปัญหาอุปสรรค การแก้ไข</a:t>
            </a:r>
            <a:endParaRPr lang="en-US" sz="3000" b="1">
              <a:solidFill>
                <a:srgbClr val="0000FF"/>
              </a:solidFill>
            </a:endParaRPr>
          </a:p>
        </p:txBody>
      </p:sp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1762125" y="228600"/>
            <a:ext cx="69770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th-TH" sz="3200" b="1">
                <a:solidFill>
                  <a:srgbClr val="663300"/>
                </a:solidFill>
                <a:latin typeface="Cordia New" pitchFamily="34" charset="-34"/>
                <a:cs typeface="Cordia New" pitchFamily="34" charset="-34"/>
              </a:rPr>
              <a:t>การปฏิบัติงานตามแผนส่งเสริมป่าไม้ในหมู่บ้านเป้าหมาย</a:t>
            </a:r>
            <a:endParaRPr lang="en-US" sz="3200" b="1">
              <a:solidFill>
                <a:srgbClr val="6633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26630" name="Picture 3" descr="1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62400"/>
            <a:ext cx="38862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4" descr="1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62400"/>
            <a:ext cx="39195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5" descr="1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14400"/>
            <a:ext cx="3124200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79027D-608D-40F0-AE27-49BFFB48F553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7652" name="Rectangle 1"/>
          <p:cNvSpPr>
            <a:spLocks noChangeArrowheads="1"/>
          </p:cNvSpPr>
          <p:nvPr/>
        </p:nvSpPr>
        <p:spPr bwMode="auto">
          <a:xfrm>
            <a:off x="1044575" y="533400"/>
            <a:ext cx="47244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h-TH" sz="3200" b="1" u="sng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6. การรณรงค์ เพื่อให้ข้อมูล ความรู้ด้านป่าไม้</a:t>
            </a:r>
            <a:r>
              <a:rPr lang="th-TH" sz="320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/>
            </a:r>
            <a:br>
              <a:rPr lang="th-TH" sz="320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- การร่วมจัดกิจกรรมด้านป่าไม้</a:t>
            </a:r>
            <a:b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- เป็นวิทยากรบรรยายความรู้ด้าน   ป่าไม้</a:t>
            </a:r>
            <a:b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- เผยแพร่ความรู้ผ่านสื่อต่างๆ เช่น วิทยุชุมชน เสียงตามสาย</a:t>
            </a:r>
            <a:b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3200" b="1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- แจกเอกสารเผยแพร่</a:t>
            </a:r>
          </a:p>
        </p:txBody>
      </p:sp>
      <p:sp>
        <p:nvSpPr>
          <p:cNvPr id="27653" name="Rectangle 2"/>
          <p:cNvSpPr>
            <a:spLocks noChangeArrowheads="1"/>
          </p:cNvSpPr>
          <p:nvPr/>
        </p:nvSpPr>
        <p:spPr bwMode="auto">
          <a:xfrm>
            <a:off x="1044575" y="0"/>
            <a:ext cx="781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th-TH" sz="3600" b="1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การปฏิบัติงานตามแผนส่งเสริมป่าไม้ในหมู่บ้านเป้าหมาย</a:t>
            </a:r>
            <a:endParaRPr lang="en-US" sz="3600" b="1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27654" name="Picture 3" descr="2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95600"/>
            <a:ext cx="2895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4" descr="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33400"/>
            <a:ext cx="28956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6" descr="7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572000"/>
            <a:ext cx="34290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8" descr="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25" y="4564063"/>
            <a:ext cx="30480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9D660-5F13-4C33-AAFC-374DC8D4713C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1066800" y="450850"/>
            <a:ext cx="7848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76225" algn="ctr"/>
            <a:r>
              <a:rPr lang="th-TH" sz="3600" b="1">
                <a:solidFill>
                  <a:srgbClr val="F88631"/>
                </a:solidFill>
                <a:latin typeface="Calibri" pitchFamily="34" charset="0"/>
                <a:cs typeface="Calibri" pitchFamily="34" charset="0"/>
              </a:rPr>
              <a:t>กลยุทธ์การส่งเสริมป่าไม้</a:t>
            </a:r>
            <a:endParaRPr lang="th-TH" sz="3600" b="1">
              <a:solidFill>
                <a:srgbClr val="F88631"/>
              </a:solidFill>
              <a:latin typeface="Arial" pitchFamily="34" charset="0"/>
              <a:cs typeface="Cordia New" pitchFamily="34" charset="-34"/>
            </a:endParaRPr>
          </a:p>
          <a:p>
            <a:pPr indent="276225"/>
            <a:r>
              <a:rPr lang="th-TH" sz="32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ordia New" pitchFamily="34" charset="-34"/>
              </a:rPr>
              <a:t>1. ส่งเสริมตามสภาพพื้นที่</a:t>
            </a:r>
            <a:endParaRPr lang="en-US" sz="3200" b="1">
              <a:solidFill>
                <a:srgbClr val="0000FF"/>
              </a:solidFill>
              <a:latin typeface="Arial" pitchFamily="34" charset="0"/>
            </a:endParaRPr>
          </a:p>
          <a:p>
            <a:pPr indent="276225" algn="thaiDist" eaLnBrk="0" hangingPunct="0"/>
            <a:r>
              <a:rPr lang="th-TH" sz="3200" b="1">
                <a:solidFill>
                  <a:srgbClr val="0000FF"/>
                </a:solidFill>
                <a:latin typeface="Calibri" pitchFamily="34" charset="0"/>
                <a:cs typeface="Cordia New" pitchFamily="34" charset="-34"/>
              </a:rPr>
              <a:t>	- ในพื้นที่ป่าธรรมชาติสมบูรณ์ส่งเสริมให้อนุรักษ์และใช้ประโยชน์</a:t>
            </a:r>
            <a:endParaRPr lang="en-US" sz="3200" b="1">
              <a:solidFill>
                <a:srgbClr val="0000FF"/>
              </a:solidFill>
              <a:latin typeface="Arial" pitchFamily="34" charset="0"/>
            </a:endParaRPr>
          </a:p>
          <a:p>
            <a:pPr indent="276225" algn="thaiDist" eaLnBrk="0" hangingPunct="0"/>
            <a:r>
              <a:rPr lang="th-TH" sz="3200" b="1">
                <a:solidFill>
                  <a:srgbClr val="0000FF"/>
                </a:solidFill>
                <a:latin typeface="Calibri" pitchFamily="34" charset="0"/>
                <a:cs typeface="Cordia New" pitchFamily="34" charset="-34"/>
              </a:rPr>
              <a:t>	- พื้นที่ป่าธรรมชาติเสื่อมโทรมส่งเสริมฟื้นฟูป่า</a:t>
            </a:r>
            <a:endParaRPr lang="en-US" sz="3200" b="1">
              <a:solidFill>
                <a:srgbClr val="0000FF"/>
              </a:solidFill>
              <a:latin typeface="Arial" pitchFamily="34" charset="0"/>
            </a:endParaRPr>
          </a:p>
          <a:p>
            <a:pPr indent="276225" algn="thaiDist" eaLnBrk="0" hangingPunct="0"/>
            <a:r>
              <a:rPr lang="th-TH" sz="3200" b="1">
                <a:solidFill>
                  <a:srgbClr val="0000FF"/>
                </a:solidFill>
                <a:latin typeface="Calibri" pitchFamily="34" charset="0"/>
                <a:cs typeface="Cordia New" pitchFamily="34" charset="-34"/>
              </a:rPr>
              <a:t>	- พื้นที่สาธารณะประโยชน์ต่าง ๆส่งเสริมป่าชุมชน</a:t>
            </a:r>
            <a:endParaRPr lang="en-US" sz="3200" b="1">
              <a:solidFill>
                <a:srgbClr val="0000FF"/>
              </a:solidFill>
              <a:latin typeface="Arial" pitchFamily="34" charset="0"/>
            </a:endParaRPr>
          </a:p>
          <a:p>
            <a:pPr indent="276225" algn="thaiDist" eaLnBrk="0" hangingPunct="0"/>
            <a:r>
              <a:rPr lang="th-TH" sz="3200" b="1">
                <a:solidFill>
                  <a:srgbClr val="0000FF"/>
                </a:solidFill>
                <a:latin typeface="Calibri" pitchFamily="34" charset="0"/>
                <a:cs typeface="Cordia New" pitchFamily="34" charset="-34"/>
              </a:rPr>
              <a:t>	- ที่ดินกรรมสิทธิ์ ส่วนบุคคล ส่งเสริมวนเกษตร</a:t>
            </a:r>
            <a:endParaRPr lang="en-US" sz="3200" b="1">
              <a:solidFill>
                <a:srgbClr val="0000FF"/>
              </a:solidFill>
              <a:latin typeface="Arial" pitchFamily="34" charset="0"/>
            </a:endParaRPr>
          </a:p>
        </p:txBody>
      </p:sp>
      <p:pic>
        <p:nvPicPr>
          <p:cNvPr id="2867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3" y="4384675"/>
            <a:ext cx="30353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3E03B0-82DE-4F62-9AC3-0839087AF324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020763" y="-11113"/>
            <a:ext cx="8477250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6225" algn="ctr" eaLnBrk="0" hangingPunct="0"/>
            <a:r>
              <a:rPr lang="th-TH" sz="3600" b="1">
                <a:solidFill>
                  <a:srgbClr val="F88631"/>
                </a:solidFill>
                <a:latin typeface="Calibri" pitchFamily="34" charset="0"/>
                <a:cs typeface="Calibri" pitchFamily="34" charset="0"/>
              </a:rPr>
              <a:t>กลยุทธ์การส่งเสริมป่าไม้</a:t>
            </a:r>
            <a:r>
              <a:rPr lang="th-TH" sz="3600" b="1">
                <a:solidFill>
                  <a:srgbClr val="F88631"/>
                </a:solidFill>
                <a:latin typeface="Calibri" pitchFamily="34" charset="0"/>
                <a:ea typeface="Calibri" pitchFamily="34" charset="0"/>
                <a:cs typeface="Cordia New" pitchFamily="34" charset="-34"/>
              </a:rPr>
              <a:t>(ต่อ)</a:t>
            </a:r>
          </a:p>
          <a:p>
            <a:pPr indent="276225" algn="thaiDist" eaLnBrk="0" hangingPunct="0"/>
            <a:r>
              <a:rPr lang="th-TH" sz="32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Cordia New" pitchFamily="34" charset="-34"/>
              </a:rPr>
              <a:t>2. ชาวบ้านเป็นผู้ตัดสินใจเอง</a:t>
            </a:r>
          </a:p>
          <a:p>
            <a:pPr lvl="1" indent="276225" algn="thaiDist" eaLnBrk="0" hangingPunct="0">
              <a:buFontTx/>
              <a:buChar char="-"/>
            </a:pPr>
            <a:r>
              <a:rPr lang="th-TH" sz="3200" b="1">
                <a:solidFill>
                  <a:srgbClr val="0000FF"/>
                </a:solidFill>
                <a:latin typeface="Calibri" pitchFamily="34" charset="0"/>
                <a:cs typeface="Cordia New" pitchFamily="34" charset="-34"/>
              </a:rPr>
              <a:t>ตื่นตน</a:t>
            </a:r>
            <a:endParaRPr lang="th-TH" sz="3200" b="1">
              <a:solidFill>
                <a:srgbClr val="0000FF"/>
              </a:solidFill>
              <a:latin typeface="Arial" pitchFamily="34" charset="0"/>
              <a:cs typeface="Cordia New" pitchFamily="34" charset="-34"/>
            </a:endParaRPr>
          </a:p>
          <a:p>
            <a:pPr lvl="1" indent="276225" algn="thaiDist" eaLnBrk="0" hangingPunct="0">
              <a:buFontTx/>
              <a:buChar char="-"/>
            </a:pPr>
            <a:r>
              <a:rPr lang="th-TH" sz="32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สนใจ</a:t>
            </a:r>
          </a:p>
          <a:p>
            <a:pPr lvl="1" indent="276225" algn="thaiDist" eaLnBrk="0" hangingPunct="0">
              <a:buFontTx/>
              <a:buChar char="-"/>
            </a:pPr>
            <a:r>
              <a:rPr lang="th-TH" sz="32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ไตร่ตรอง</a:t>
            </a:r>
          </a:p>
          <a:p>
            <a:pPr lvl="1" indent="276225" algn="thaiDist" eaLnBrk="0" hangingPunct="0">
              <a:buFontTx/>
              <a:buChar char="-"/>
            </a:pPr>
            <a:r>
              <a:rPr lang="th-TH" sz="32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ลองทำ</a:t>
            </a:r>
          </a:p>
          <a:p>
            <a:pPr lvl="1" indent="276225" algn="thaiDist" eaLnBrk="0" hangingPunct="0">
              <a:buFontTx/>
              <a:buChar char="-"/>
            </a:pPr>
            <a:r>
              <a:rPr lang="th-TH" sz="3200" b="1">
                <a:solidFill>
                  <a:srgbClr val="0000FF"/>
                </a:solidFill>
                <a:latin typeface="Arial" pitchFamily="34" charset="0"/>
                <a:cs typeface="Cordia New" pitchFamily="34" charset="-34"/>
              </a:rPr>
              <a:t>นำไปใช้</a:t>
            </a:r>
          </a:p>
          <a:p>
            <a:pPr indent="276225" algn="thaiDist" eaLnBrk="0" hangingPunct="0"/>
            <a:endParaRPr lang="th-TH" b="1">
              <a:solidFill>
                <a:srgbClr val="0000FF"/>
              </a:solidFill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90913" y="3643313"/>
            <a:ext cx="5648325" cy="2832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76225" algn="thaiDi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+mj-cs"/>
              </a:rPr>
              <a:t>	3. เจ้าหน้าที่ส่งเสริมป่าไม้ คือ มิตรแท้</a:t>
            </a:r>
          </a:p>
          <a:p>
            <a:pPr lvl="3" indent="276225" algn="thaiDist" eaLnBrk="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3200" b="1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+mj-cs"/>
              </a:rPr>
              <a:t>สะพานที่เชื่อมโยง </a:t>
            </a:r>
          </a:p>
          <a:p>
            <a:pPr lvl="3" indent="276225" algn="thaiDist" eaLnBrk="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3200" b="1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+mj-cs"/>
              </a:rPr>
              <a:t>มือที่หยิบยื่น</a:t>
            </a:r>
          </a:p>
          <a:p>
            <a:pPr lvl="3" indent="276225" algn="thaiDist" eaLnBrk="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3200" b="1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+mj-cs"/>
              </a:rPr>
              <a:t>เป็นสื่อกลาง</a:t>
            </a:r>
          </a:p>
          <a:p>
            <a:pPr lvl="3" indent="276225" algn="thaiDist" eaLnBrk="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3200" b="1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+mj-cs"/>
              </a:rPr>
              <a:t>แสงสว่างที่มองเห็น</a:t>
            </a:r>
          </a:p>
          <a:p>
            <a:pPr indent="276225" algn="thaiDi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rgbClr val="0070C0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2970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85800"/>
            <a:ext cx="36576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156075"/>
            <a:ext cx="350520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4"/>
          <p:cNvSpPr>
            <a:spLocks noGrp="1"/>
          </p:cNvSpPr>
          <p:nvPr>
            <p:ph idx="1"/>
          </p:nvPr>
        </p:nvSpPr>
        <p:spPr>
          <a:xfrm>
            <a:off x="990600" y="228600"/>
            <a:ext cx="8043863" cy="6045200"/>
          </a:xfrm>
        </p:spPr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900" b="1" dirty="0" smtClean="0">
                <a:solidFill>
                  <a:srgbClr val="0070C0"/>
                </a:solidFill>
              </a:rPr>
              <a:t>   </a:t>
            </a:r>
            <a:r>
              <a:rPr lang="th-TH" sz="3900" b="1" dirty="0" smtClean="0">
                <a:solidFill>
                  <a:srgbClr val="0000FF"/>
                </a:solidFill>
              </a:rPr>
              <a:t>การประชุมชี้แจงในหมู่บ้านเป้าหมาย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	</a:t>
            </a:r>
            <a:r>
              <a:rPr lang="th-TH" sz="3600" b="1" dirty="0" smtClean="0">
                <a:solidFill>
                  <a:srgbClr val="00B050"/>
                </a:solidFill>
              </a:rPr>
              <a:t>กำหนดวันประชุม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	      - ประชุมในวันประชุมหมู่บ้าน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	      - กำหนดวันประชุมพิเศษเฉพาะเรื่องป่าไม้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   </a:t>
            </a:r>
            <a:r>
              <a:rPr lang="th-TH" sz="3600" b="1" dirty="0" smtClean="0">
                <a:solidFill>
                  <a:srgbClr val="00B050"/>
                </a:solidFill>
              </a:rPr>
              <a:t>การนัดหมาย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		- การนัดหมายไว้ล่วงหน้า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		- การนัดหมายในวันประชุม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4000" b="1" dirty="0" smtClean="0">
                <a:solidFill>
                  <a:srgbClr val="0000FF"/>
                </a:solidFill>
              </a:rPr>
              <a:t>  </a:t>
            </a:r>
            <a:r>
              <a:rPr lang="th-TH" sz="4000" b="1" dirty="0" smtClean="0">
                <a:solidFill>
                  <a:srgbClr val="00B050"/>
                </a:solidFill>
              </a:rPr>
              <a:t>สถานที่ประชุม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   		- สถานที่ในชุมชน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   		- เครื่องอำนวยความสะดวก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</a:rPr>
              <a:t>   		- ความสะดวกปลอดภัย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h-TH" sz="3600" b="1" dirty="0" smtClean="0">
              <a:solidFill>
                <a:srgbClr val="0000FF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th-TH" sz="3600" b="1" dirty="0" smtClean="0">
              <a:solidFill>
                <a:srgbClr val="0000FF"/>
              </a:solidFill>
            </a:endParaRPr>
          </a:p>
        </p:txBody>
      </p:sp>
      <p:sp>
        <p:nvSpPr>
          <p:cNvPr id="5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54EE49-6105-4A5C-93BA-515DB5172F72}" type="slidenum">
              <a:rPr lang="en-US"/>
              <a:pPr>
                <a:defRPr/>
              </a:pPr>
              <a:t>22</a:t>
            </a:fld>
            <a:endParaRPr lang="en-US"/>
          </a:p>
        </p:txBody>
      </p:sp>
      <p:pic>
        <p:nvPicPr>
          <p:cNvPr id="3072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28098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 descr="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14600"/>
            <a:ext cx="272415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54A3B-4C52-4B4F-8107-6087F8B841B2}" type="slidenum">
              <a:rPr lang="en-US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54309" name="Group 37"/>
          <p:cNvGraphicFramePr>
            <a:graphicFrameLocks noGrp="1"/>
          </p:cNvGraphicFramePr>
          <p:nvPr/>
        </p:nvGraphicFramePr>
        <p:xfrm>
          <a:off x="1143000" y="228600"/>
          <a:ext cx="7720013" cy="6184900"/>
        </p:xfrm>
        <a:graphic>
          <a:graphicData uri="http://schemas.openxmlformats.org/drawingml/2006/table">
            <a:tbl>
              <a:tblPr/>
              <a:tblGrid>
                <a:gridCol w="2441575"/>
                <a:gridCol w="2771775"/>
                <a:gridCol w="2506663"/>
              </a:tblGrid>
              <a:tr h="455723">
                <a:tc gridSpan="3"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ordia New" pitchFamily="34" charset="-34"/>
                        </a:rPr>
                        <a:t>(4.) เวลาประชุมชาวบ้าน</a:t>
                      </a:r>
                      <a:endParaRPr kumimoji="0" lang="en-US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55723">
                <a:tc>
                  <a:txBody>
                    <a:bodyPr/>
                    <a:lstStyle/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ordia New" pitchFamily="34" charset="-34"/>
                        </a:rPr>
                        <a:t>เวลา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5011_thE_Little_Uki_noworry" pitchFamily="2" charset="0"/>
                          <a:ea typeface="Calibri" pitchFamily="34" charset="0"/>
                          <a:cs typeface="Cordia New" pitchFamily="34" charset="-34"/>
                        </a:rPr>
                        <a:t>ข้อดี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5011_thE_Little_Uki_noworry" pitchFamily="2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ordia New" pitchFamily="34" charset="-34"/>
                        </a:rPr>
                        <a:t>ข้อเสีย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8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ช่วงเช้า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ก่อนที่ชาวบ้านจะออกไปประกอบอาชีพ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1. ชาวบ้านยังไม่ออกไปทำงาน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2. อากาศแจ่มใส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1. มีเวลาจำกัด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2. ชาวบ้านต้องเร่งรีบ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3. เจ้าหน้าที่อาจมาไม่ทัน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Gill Sans MT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4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ช่วงกลางวัน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ช่วงเวลากลางวันปกติ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1. เจ้าหน้าที่ปฏิบัติงานตามปกติ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2. เชิญเจ้าหน้าที่อื่นๆ ร่วมสะดวก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3. แสงสว่าง เดินทางปลอดภัย</a:t>
                      </a:r>
                    </a:p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ill Sans MT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1. หัวหน้าครอบครัวออกไปประกอบอาชีพ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2. ชาวบ้านเสียเวลาประกอบอาชีพ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3. หากไม่นัดหมายจะไม่มีผู้นำมาประชุม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4. ฤดูร้อน อากาสร้อนอบอ้าว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5. ภาพโสตไม่ชัดเจน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ill Sans MT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01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ช่วงกลางคืน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ช่วงค่ำหลังเลิกงาน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1. เวลาที่เหมาะสมควร 19.00-21.00น.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2. ชาวบ้านมี</a:t>
                      </a:r>
                      <a:r>
                        <a:rPr kumimoji="0" lang="th-TH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โอกาศ</a:t>
                      </a: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ประชุมได้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3. อากาศเย็นสบาย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4. ภาพจากโสตทัศนูปกรณ์ ชัดเจนสวยงาม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1. หากดึกเกินไปจะรบกวนเวลาพักผ่อนชาวบ้าน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2. บางฤดูเช่นฤดูฝนอาจเดินทางลำบาก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Cordia New" pitchFamily="34" charset="-34"/>
                        </a:rPr>
                        <a:t>3. อาจไม่ปลอดภัยสำหรับเจ้าหน้าที่ในการเดินทาง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ordia New" pitchFamily="34" charset="-34"/>
                      </a:endParaRPr>
                    </a:p>
                  </a:txBody>
                  <a:tcPr marL="43715" marR="437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3"/>
          <p:cNvSpPr>
            <a:spLocks noGrp="1"/>
          </p:cNvSpPr>
          <p:nvPr>
            <p:ph sz="half" idx="1"/>
          </p:nvPr>
        </p:nvSpPr>
        <p:spPr>
          <a:xfrm>
            <a:off x="0" y="304800"/>
            <a:ext cx="8686800" cy="6327775"/>
          </a:xfrm>
        </p:spPr>
        <p:txBody>
          <a:bodyPr/>
          <a:lstStyle/>
          <a:p>
            <a:pPr marL="80963" indent="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C0654C"/>
                </a:solidFill>
              </a:rPr>
              <a:t>เทคนิคการจัดการประชุมในหมู่บ้านเป้าหมาย</a:t>
            </a:r>
            <a:endParaRPr lang="en-US" sz="4000" b="1" smtClean="0">
              <a:solidFill>
                <a:srgbClr val="C0654C"/>
              </a:solidFill>
            </a:endParaRPr>
          </a:p>
          <a:p>
            <a:pPr marL="80963" indent="0" eaLnBrk="1" hangingPunct="1">
              <a:buFont typeface="Wingdings" pitchFamily="2" charset="2"/>
              <a:buNone/>
            </a:pPr>
            <a:r>
              <a:rPr lang="th-TH" sz="2800" smtClean="0">
                <a:solidFill>
                  <a:srgbClr val="0000FF"/>
                </a:solidFill>
              </a:rPr>
              <a:t>   	</a:t>
            </a:r>
            <a:r>
              <a:rPr lang="th-TH" b="1" smtClean="0">
                <a:solidFill>
                  <a:srgbClr val="0000FF"/>
                </a:solidFill>
              </a:rPr>
              <a:t>1.เข้าหมู่บ้านก่อนเวลานัดหมาย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th-TH" b="1" smtClean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</a:rPr>
              <a:t>	2. ช่วงรอเวลาประชุม</a:t>
            </a:r>
            <a:endParaRPr lang="en-US" b="1" smtClean="0">
              <a:solidFill>
                <a:srgbClr val="0000FF"/>
              </a:solidFill>
              <a:latin typeface="Arial" pitchFamily="34" charset="0"/>
            </a:endParaRPr>
          </a:p>
          <a:p>
            <a:pPr marL="80963" indent="0">
              <a:buFont typeface="Wingdings 2" pitchFamily="18" charset="2"/>
              <a:buNone/>
            </a:pPr>
            <a:r>
              <a:rPr lang="th-TH" b="1" smtClean="0">
                <a:solidFill>
                  <a:srgbClr val="0000FF"/>
                </a:solidFill>
                <a:latin typeface="TH SarabunPSK" pitchFamily="34" charset="-34"/>
              </a:rPr>
              <a:t>	- พูดคุยกับผู้นำชุมชน</a:t>
            </a:r>
            <a:endParaRPr lang="en-US" b="1" smtClean="0">
              <a:solidFill>
                <a:srgbClr val="0000FF"/>
              </a:solidFill>
              <a:latin typeface="Arial" pitchFamily="34" charset="0"/>
            </a:endParaRPr>
          </a:p>
          <a:p>
            <a:pPr marL="80963" indent="0">
              <a:buFont typeface="Wingdings 2" pitchFamily="18" charset="2"/>
              <a:buNone/>
            </a:pPr>
            <a:r>
              <a:rPr lang="th-TH" b="1" smtClean="0">
                <a:solidFill>
                  <a:srgbClr val="0000FF"/>
                </a:solidFill>
                <a:latin typeface="TH SarabunPSK" pitchFamily="34" charset="-34"/>
              </a:rPr>
              <a:t>	- จัดเตรียมอุปกรณ์</a:t>
            </a:r>
            <a:endParaRPr lang="en-US" b="1" smtClean="0">
              <a:solidFill>
                <a:srgbClr val="0000FF"/>
              </a:solidFill>
              <a:latin typeface="Arial" pitchFamily="34" charset="0"/>
            </a:endParaRPr>
          </a:p>
          <a:p>
            <a:pPr marL="80963" indent="0">
              <a:buFont typeface="Wingdings 2" pitchFamily="18" charset="2"/>
              <a:buNone/>
            </a:pPr>
            <a:r>
              <a:rPr lang="th-TH" b="1" smtClean="0">
                <a:solidFill>
                  <a:srgbClr val="0000FF"/>
                </a:solidFill>
                <a:latin typeface="TH SarabunPSK" pitchFamily="34" charset="-34"/>
              </a:rPr>
              <a:t>	- ออกเชิญชวนชาวบ้าน</a:t>
            </a:r>
            <a:endParaRPr lang="en-US" b="1" smtClean="0">
              <a:solidFill>
                <a:srgbClr val="0000FF"/>
              </a:solidFill>
              <a:latin typeface="Arial" pitchFamily="34" charset="0"/>
            </a:endParaRPr>
          </a:p>
          <a:p>
            <a:pPr marL="80963" indent="0">
              <a:buFont typeface="Wingdings 2" pitchFamily="18" charset="2"/>
              <a:buNone/>
            </a:pPr>
            <a:r>
              <a:rPr lang="th-TH" b="1" smtClean="0">
                <a:solidFill>
                  <a:srgbClr val="0000FF"/>
                </a:solidFill>
                <a:latin typeface="TH SarabunPSK" pitchFamily="34" charset="-34"/>
              </a:rPr>
              <a:t>	-</a:t>
            </a:r>
            <a:r>
              <a:rPr lang="en-US" b="1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b="1" smtClean="0">
                <a:solidFill>
                  <a:srgbClr val="0000FF"/>
                </a:solidFill>
                <a:latin typeface="Cordia New" pitchFamily="34" charset="-34"/>
              </a:rPr>
              <a:t> </a:t>
            </a:r>
            <a:r>
              <a:rPr lang="th-TH" b="1" smtClean="0">
                <a:solidFill>
                  <a:srgbClr val="0000FF"/>
                </a:solidFill>
                <a:latin typeface="TH SarabunPSK" pitchFamily="34" charset="-34"/>
              </a:rPr>
              <a:t>เปิดเพลง/ฉายสไลท์/วิดีโอ</a:t>
            </a:r>
            <a:endParaRPr lang="en-US" b="1" smtClean="0">
              <a:solidFill>
                <a:srgbClr val="0000FF"/>
              </a:solidFill>
              <a:latin typeface="Arial" pitchFamily="34" charset="0"/>
            </a:endParaRPr>
          </a:p>
          <a:p>
            <a:pPr marL="80963" indent="0">
              <a:buFont typeface="Wingdings 2" pitchFamily="18" charset="2"/>
              <a:buNone/>
            </a:pPr>
            <a:r>
              <a:rPr lang="th-TH" b="1" smtClean="0">
                <a:solidFill>
                  <a:srgbClr val="0000FF"/>
                </a:solidFill>
                <a:latin typeface="TH SarabunPSK" pitchFamily="34" charset="-34"/>
              </a:rPr>
              <a:t>	- รับประทานอาหารให้เสร็จ</a:t>
            </a:r>
            <a:endParaRPr lang="en-US" sz="2800" smtClean="0">
              <a:solidFill>
                <a:srgbClr val="0070C0"/>
              </a:solidFill>
            </a:endParaRPr>
          </a:p>
          <a:p>
            <a:pPr marL="80963" indent="0" eaLnBrk="1" hangingPunct="1">
              <a:buFont typeface="Wingdings" pitchFamily="2" charset="2"/>
              <a:buNone/>
            </a:pPr>
            <a:endParaRPr lang="th-TH" smtClean="0"/>
          </a:p>
        </p:txBody>
      </p:sp>
      <p:sp>
        <p:nvSpPr>
          <p:cNvPr id="6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2C66C-4242-42A3-97C4-4B5D600C09C9}" type="slidenum">
              <a:rPr lang="en-US"/>
              <a:pPr>
                <a:defRPr/>
              </a:pPr>
              <a:t>24</a:t>
            </a:fld>
            <a:endParaRPr lang="en-US"/>
          </a:p>
        </p:txBody>
      </p:sp>
      <p:pic>
        <p:nvPicPr>
          <p:cNvPr id="3277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990600"/>
            <a:ext cx="35274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29000"/>
            <a:ext cx="213360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429000"/>
            <a:ext cx="1981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7A7E7-76A5-41BD-8DDC-01A540EEF8DA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990600" y="230188"/>
            <a:ext cx="8786813" cy="612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j-cs"/>
              </a:rPr>
              <a:t>เทคนิคการจัดการประชุมในหมู่บ้านเป้าหมาย (ต่อ)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3. นำเข้าสู่การประชุม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j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	- ประชุมในศาสนสถาน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j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	- ประชุมสถานที่อื่น ๆ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j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j-cs"/>
              </a:rPr>
              <a:t>4. ผู้นำท้องถิ่นกล่าวเปิดประชุม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n-cs"/>
              </a:rPr>
              <a:t>5. เริ่มดำเนินการประชุม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n-cs"/>
              </a:rPr>
              <a:t>6. การบรรยายความรู้ประกอบการประชุม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n-cs"/>
              </a:rPr>
              <a:t>7. ตอบข้อซักถาม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n-cs"/>
              </a:rPr>
              <a:t>8. สรุปและนัดหมาย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n-cs"/>
              </a:rPr>
              <a:t>9. ผู้นำท้องถิ่นกล่าวปิดประชุม</a:t>
            </a:r>
            <a:endParaRPr lang="en-US" sz="3200" b="1" dirty="0">
              <a:solidFill>
                <a:srgbClr val="0000FF"/>
              </a:solidFill>
              <a:latin typeface="Arial" pitchFamily="34" charset="0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ea typeface="Calibri" pitchFamily="34" charset="0"/>
                <a:cs typeface="+mn-cs"/>
              </a:rPr>
              <a:t>10. ลาให้ประทับใจ</a:t>
            </a:r>
            <a:endParaRPr lang="th-TH" sz="3200" b="1" dirty="0">
              <a:solidFill>
                <a:srgbClr val="0000FF"/>
              </a:solidFill>
              <a:latin typeface="Century Schoolbook" pitchFamily="18" charset="0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th-TH" sz="3200" b="1" dirty="0">
              <a:solidFill>
                <a:srgbClr val="0000FF"/>
              </a:solidFill>
              <a:latin typeface="Century Schoolbook" pitchFamily="18" charset="0"/>
              <a:cs typeface="+mj-cs"/>
            </a:endParaRPr>
          </a:p>
        </p:txBody>
      </p:sp>
      <p:pic>
        <p:nvPicPr>
          <p:cNvPr id="3379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55713"/>
            <a:ext cx="33670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229100"/>
            <a:ext cx="33448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itle 2"/>
          <p:cNvSpPr>
            <a:spLocks noGrp="1"/>
          </p:cNvSpPr>
          <p:nvPr>
            <p:ph type="subTitle" idx="1"/>
          </p:nvPr>
        </p:nvSpPr>
        <p:spPr>
          <a:xfrm>
            <a:off x="1114425" y="76200"/>
            <a:ext cx="8029575" cy="6858000"/>
          </a:xfrm>
        </p:spPr>
        <p:txBody>
          <a:bodyPr/>
          <a:lstStyle/>
          <a:p>
            <a:pPr marL="26988" algn="ctr" eaLnBrk="1" hangingPunct="1">
              <a:defRPr/>
            </a:pPr>
            <a:r>
              <a:rPr lang="th-TH" sz="3600" b="1" u="sng" dirty="0" smtClean="0">
                <a:solidFill>
                  <a:schemeClr val="bg2">
                    <a:lumMod val="25000"/>
                  </a:schemeClr>
                </a:solidFill>
              </a:rPr>
              <a:t>ปัญหาการส่งเสริมป่าไม้เคลื่อนที่</a:t>
            </a:r>
          </a:p>
          <a:p>
            <a:pPr marL="26988" eaLnBrk="1" hangingPunct="1">
              <a:defRPr/>
            </a:pPr>
            <a:r>
              <a:rPr lang="th-TH" sz="2800" b="1" u="sng" dirty="0" smtClean="0">
                <a:solidFill>
                  <a:srgbClr val="FF0000"/>
                </a:solidFill>
              </a:rPr>
              <a:t>ปัญหาที่เกิดจากชาวบ้าน</a:t>
            </a:r>
          </a:p>
          <a:p>
            <a:pPr marL="26988" eaLnBrk="1" hangingPunct="1">
              <a:defRPr/>
            </a:pPr>
            <a:r>
              <a:rPr lang="th-TH" sz="2800" b="1" u="sng" dirty="0" smtClean="0">
                <a:solidFill>
                  <a:srgbClr val="0000FF"/>
                </a:solidFill>
              </a:rPr>
              <a:t>จากตัวชาวบ้านเอง</a:t>
            </a:r>
          </a:p>
          <a:p>
            <a:pPr marL="26988" eaLnBrk="1" hangingPunct="1">
              <a:buFontTx/>
              <a:buChar char="-"/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ไม่รู้ว่าต้องทำอะไร		- ขอร้องแกมบังคับ</a:t>
            </a:r>
          </a:p>
          <a:p>
            <a:pPr marL="26988" eaLnBrk="1" hangingPunct="1">
              <a:buFontTx/>
              <a:buChar char="-"/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ต้นไม้ตายข้างบ่อน้ำ		- อยากได้พืชเกษตรมากกว่าต้นไม้</a:t>
            </a:r>
          </a:p>
          <a:p>
            <a:pPr marL="26988" eaLnBrk="1" hangingPunct="1">
              <a:buFontTx/>
              <a:buChar char="-"/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หวังพึ่งเจ้าหน้าที่อย่างเดียว	- รับลูกเดียว</a:t>
            </a:r>
          </a:p>
          <a:p>
            <a:pPr marL="26988" eaLnBrk="1" hangingPunct="1">
              <a:buFontTx/>
              <a:buChar char="-"/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ขายเร็วได้เงินเร็ว		-ไม่ชอบฟังเรื่องป่าไม้(ไกลตัว)</a:t>
            </a:r>
          </a:p>
          <a:p>
            <a:pPr marL="26988" eaLnBrk="1" hangingPunct="1">
              <a:defRPr/>
            </a:pPr>
            <a:r>
              <a:rPr lang="th-TH" sz="2800" b="1" u="sng" dirty="0" smtClean="0">
                <a:solidFill>
                  <a:srgbClr val="0000FF"/>
                </a:solidFill>
              </a:rPr>
              <a:t>ชาวบ้านมองป่าไม้อย่างไร</a:t>
            </a:r>
          </a:p>
          <a:p>
            <a:pPr marL="26988" eaLnBrk="1" hangingPunct="1"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-พูดแต่กฎหมาย		-จับอย่างเดียว	-ไม่เข้าพื้นที่</a:t>
            </a:r>
          </a:p>
          <a:p>
            <a:pPr marL="26988" eaLnBrk="1" hangingPunct="1"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-นกสองหัว		-ป่าไม้สายสืบ	-ไม่จริงใจไม่ไว้ใจ(อคติ)</a:t>
            </a:r>
          </a:p>
          <a:p>
            <a:pPr marL="26988" eaLnBrk="1" hangingPunct="1">
              <a:defRPr/>
            </a:pPr>
            <a:r>
              <a:rPr lang="th-TH" sz="2800" b="1" u="sng" dirty="0" smtClean="0">
                <a:solidFill>
                  <a:srgbClr val="0000FF"/>
                </a:solidFill>
              </a:rPr>
              <a:t>ผู้นำชุมชน</a:t>
            </a:r>
          </a:p>
          <a:p>
            <a:pPr marL="26988" eaLnBrk="1" hangingPunct="1"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-หวังใช้งานส่งเสริมเป็นเครื่องมือหาเสียง		-รับงานมาก(ทศกัณฑ์)</a:t>
            </a:r>
            <a:endParaRPr lang="en-US" sz="2800" dirty="0" smtClean="0">
              <a:solidFill>
                <a:srgbClr val="0000FF"/>
              </a:solidFill>
              <a:cs typeface="KodchiangUPC" pitchFamily="18" charset="-34"/>
            </a:endParaRPr>
          </a:p>
          <a:p>
            <a:pPr marL="26988" eaLnBrk="1" hangingPunct="1">
              <a:defRPr/>
            </a:pPr>
            <a:r>
              <a:rPr lang="th-TH" sz="2800" dirty="0" smtClean="0">
                <a:solidFill>
                  <a:srgbClr val="0000FF"/>
                </a:solidFill>
              </a:rPr>
              <a:t>-หวังใช้เจ้าหน้าที่ป่าไม้เป็นสะพานเรื่องคดี</a:t>
            </a:r>
          </a:p>
        </p:txBody>
      </p:sp>
      <p:sp>
        <p:nvSpPr>
          <p:cNvPr id="3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1EF32-7154-48B1-8E81-3574FA42F0C6}" type="slidenum">
              <a:rPr lang="en-US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1019175" y="152400"/>
            <a:ext cx="8124825" cy="61880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th-TH" sz="3600" b="1" u="sng" dirty="0" smtClean="0">
                <a:solidFill>
                  <a:schemeClr val="bg2">
                    <a:lumMod val="25000"/>
                  </a:schemeClr>
                </a:solidFill>
              </a:rPr>
              <a:t>ปัญหาการส่งเสริมป่าไม้เคลื่อนที่(ต่อ)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b="1" u="sng" dirty="0" smtClean="0">
                <a:solidFill>
                  <a:srgbClr val="FF0000"/>
                </a:solidFill>
              </a:rPr>
              <a:t>ปัญหาที่เกิดจากเจ้าหน้าที่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ยักษ์+ เต่า+ ไดโนเสาร์			-ไม่ไว้ใจชาวบ้าน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ไม่ตรงเวลาผิดนัด</a:t>
            </a:r>
            <a:r>
              <a:rPr lang="en-US" sz="2800" b="1" dirty="0" smtClean="0">
                <a:solidFill>
                  <a:srgbClr val="0000FF"/>
                </a:solidFill>
                <a:cs typeface="KodchiangUPC" pitchFamily="18" charset="-34"/>
              </a:rPr>
              <a:t>,</a:t>
            </a:r>
            <a:r>
              <a:rPr lang="th-TH" sz="2800" b="1" dirty="0" smtClean="0">
                <a:solidFill>
                  <a:srgbClr val="0000FF"/>
                </a:solidFill>
              </a:rPr>
              <a:t>เลื่อนนัด		-เข้าพื้นที่น้อย 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คิดว่าชาวบ้านทำไม่เป็นทำไม่ได้ทำไม่ทัน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นิสัย(ไม่ค่อยดี)ขี้เมา เล่นการพนัน เจ้าชู้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พวกนักวิ่ง(หวังเบี้ยเลี้ยง มาชุบตัว หลบงาน)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ไม่เข้าใจงานส่งเสริม(พกปืนมาประชุมขอความร่วมมือชาวบ้าน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เปลี่ยนบ่อย(ถูกเตะออก เลื่อน </a:t>
            </a:r>
            <a:r>
              <a:rPr lang="en-US" sz="2800" b="1" dirty="0" smtClean="0">
                <a:solidFill>
                  <a:srgbClr val="0000FF"/>
                </a:solidFill>
                <a:cs typeface="KodchiangUPC" pitchFamily="18" charset="-34"/>
              </a:rPr>
              <a:t>c</a:t>
            </a:r>
            <a:r>
              <a:rPr lang="th-TH" sz="2800" b="1" dirty="0" smtClean="0">
                <a:solidFill>
                  <a:srgbClr val="0000FF"/>
                </a:solidFill>
              </a:rPr>
              <a:t> นายไม่ปลื้ม)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ไม่มีใครเอา(ถูกเตะมา)มาฝากไว้กับส่งเสริม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เจ้าหน้าที่สับสนบทบาทตนเอง(ทั้งจับทั้งส่งเสริม)</a:t>
            </a:r>
          </a:p>
          <a:p>
            <a:pPr eaLnBrk="1" hangingPunct="1"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งานไม่ตรงตำแหน่ง/ไม่ตรงสายงาน/ไม่ก้าวหน้า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h-TH" b="1" dirty="0" smtClean="0">
              <a:solidFill>
                <a:srgbClr val="0000FF"/>
              </a:solidFill>
            </a:endParaRPr>
          </a:p>
        </p:txBody>
      </p:sp>
      <p:sp>
        <p:nvSpPr>
          <p:cNvPr id="3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95351-2D20-4B8F-B459-28FF2C9576AB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1219200" y="152400"/>
            <a:ext cx="7467600" cy="6545263"/>
          </a:xfrm>
        </p:spPr>
        <p:txBody>
          <a:bodyPr>
            <a:normAutofit lnSpcReduction="10000"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600" b="1" dirty="0" smtClean="0">
                <a:solidFill>
                  <a:schemeClr val="bg2">
                    <a:lumMod val="25000"/>
                  </a:schemeClr>
                </a:solidFill>
                <a:cs typeface="+mj-cs"/>
              </a:rPr>
              <a:t>ปัญหาการส่งเสริมป่าไม้(ต่อ)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u="sng" dirty="0" smtClean="0">
                <a:solidFill>
                  <a:srgbClr val="FF0000"/>
                </a:solidFill>
                <a:cs typeface="+mj-cs"/>
              </a:rPr>
              <a:t>ปัญหาที่เกิดจากแผนงาน/โครงการ/นโยบาย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ยัดเยียดชุมชน(แผนงาน)		- มาช้า/เกือบไม่ทัน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ต้องอย่างนั้นต้องอย่างนี้(ประเมินผล)	- งานมาก/เงินน้อย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รักแล้วไม่แต่ง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ไข่แล้วทิ้ง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อยากได้..ไม่ได้(ต้นไม้)      ไม่อยากได้..ก็ได้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u="sng" dirty="0" smtClean="0">
                <a:solidFill>
                  <a:srgbClr val="FF0000"/>
                </a:solidFill>
                <a:cs typeface="+mj-cs"/>
              </a:rPr>
              <a:t>ปัญหาที่เกิดจากผู้บริหาร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ใช้เป็นหน่วยสลายม็อบ	 - ใช้เป็นหน่วยปราบปราม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เบียดบังงบประมาณ		 - ไม่ให้งบประมาณ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ไม่เข้าใจงานส่งเสริม		 - ไม่สนับสนุนความก้าวหน้า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มองว่าเป็นข้าราชการ </a:t>
            </a:r>
            <a:r>
              <a:rPr lang="en-US" sz="28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NGO</a:t>
            </a:r>
            <a:r>
              <a:rPr lang="en-US" sz="2800" b="1" dirty="0" smtClean="0">
                <a:solidFill>
                  <a:srgbClr val="0000FF"/>
                </a:solidFill>
                <a:cs typeface="+mj-cs"/>
              </a:rPr>
              <a:t>	</a:t>
            </a: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 - มองว่าเป็นพวกเต้นกินรำกิน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  <a:cs typeface="+mj-cs"/>
              </a:rPr>
              <a:t>ใช้รถหน่วยส่งเสริมเพื่อการอื่น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FFBBD3-1680-4651-B89C-F34F4AE179C9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3"/>
          <p:cNvSpPr>
            <a:spLocks noGrp="1"/>
          </p:cNvSpPr>
          <p:nvPr>
            <p:ph sz="half" idx="1"/>
          </p:nvPr>
        </p:nvSpPr>
        <p:spPr>
          <a:xfrm>
            <a:off x="381000" y="271463"/>
            <a:ext cx="8553450" cy="6583362"/>
          </a:xfrm>
        </p:spPr>
        <p:txBody>
          <a:bodyPr>
            <a:normAutofit lnSpcReduction="10000"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600" b="1" dirty="0" smtClean="0">
                <a:solidFill>
                  <a:schemeClr val="bg2">
                    <a:lumMod val="25000"/>
                  </a:schemeClr>
                </a:solidFill>
              </a:rPr>
              <a:t>ปัญหาการส่งเสริมป่าไม้(ต่อ)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u="sng" dirty="0" smtClean="0">
                <a:solidFill>
                  <a:srgbClr val="FF0000"/>
                </a:solidFill>
              </a:rPr>
              <a:t>ปัญหาที่เกิดจากหน่วยงานอื่น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ใช้เป็นหน่วยโฆษณางานบุญ งานกุศล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ใช้เป็นวิทยากรทุกรูปแบบ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หวังพึ่งเครื่องมือของหน่วยส่งเสริม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ใช้หน่วยส่งเสริมเป็นไม้กันหมา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ไม่อยากยุ่งด้วย(ไม่อยากทำงาน)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ไม่กล้าเปิดเผย(กลัวมาล่วงความลับ)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u="sng" dirty="0" smtClean="0">
                <a:solidFill>
                  <a:srgbClr val="FF0000"/>
                </a:solidFill>
              </a:rPr>
              <a:t>ปัญหาอื่น ๆ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-   ครอบครัวไม่เข้าใจเนื่องจากต้องปฏิบัติงานในท้องที่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-   ความปลอดภัย/ชีวิตทรัพย์สิน/อุบัติเหตุบนท้องถนน/การเดินทาง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-   ค่าใช้จ่ายขณะออกทำงาน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800" b="1" dirty="0" smtClean="0">
                <a:solidFill>
                  <a:srgbClr val="0000FF"/>
                </a:solidFill>
              </a:rPr>
              <a:t>-   ฝนฟ้าอากาศไม่เป็นใจ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2A6A-F1FC-421B-A567-289B03C40213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3810000" cy="1162050"/>
          </a:xfrm>
        </p:spPr>
        <p:txBody>
          <a:bodyPr/>
          <a:lstStyle/>
          <a:p>
            <a:pPr>
              <a:defRPr/>
            </a:pPr>
            <a:endParaRPr lang="th-TH" dirty="0"/>
          </a:p>
        </p:txBody>
      </p:sp>
      <p:sp>
        <p:nvSpPr>
          <p:cNvPr id="38915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525"/>
            <a:ext cx="3810000" cy="698500"/>
          </a:xfrm>
        </p:spPr>
        <p:txBody>
          <a:bodyPr/>
          <a:lstStyle/>
          <a:p>
            <a:pPr marL="44450">
              <a:spcBef>
                <a:spcPct val="0"/>
              </a:spcBef>
            </a:pPr>
            <a:endParaRPr lang="th-TH" smtClean="0"/>
          </a:p>
        </p:txBody>
      </p:sp>
      <p:sp>
        <p:nvSpPr>
          <p:cNvPr id="38916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550" indent="0" algn="ctr">
              <a:buFont typeface="Wingdings 2" pitchFamily="18" charset="2"/>
              <a:buNone/>
            </a:pPr>
            <a:r>
              <a:rPr lang="en-US" sz="9600" b="1" smtClean="0"/>
              <a:t>Q&amp;A</a:t>
            </a:r>
            <a:endParaRPr lang="th-TH" sz="9600" b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D1931-75A3-4ABA-974D-87B40904CA7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7E4851-9A19-4842-8204-A5B1B8F70C49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1219200" y="1033463"/>
            <a:ext cx="7239000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th-TH" sz="4000" b="1" u="sng">
                <a:solidFill>
                  <a:srgbClr val="00B050"/>
                </a:solidFill>
                <a:cs typeface="Cordia New" pitchFamily="34" charset="-34"/>
              </a:rPr>
              <a:t>เหตุเกิดที่บ้านโป่ง</a:t>
            </a:r>
          </a:p>
          <a:p>
            <a:pPr algn="ctr"/>
            <a:endParaRPr lang="th-TH" b="1" u="sng">
              <a:solidFill>
                <a:srgbClr val="00B050"/>
              </a:solidFill>
              <a:cs typeface="Cordia New" pitchFamily="34" charset="-34"/>
            </a:endParaRP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0070C0"/>
                </a:solidFill>
                <a:cs typeface="Cordia New" pitchFamily="34" charset="-34"/>
              </a:rPr>
              <a:t>เวลาบ่ายแก่ๆ ในการอบรมอาสาสมัครของเทศบาลเมืองบ้านโป่ง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0070C0"/>
                </a:solidFill>
                <a:cs typeface="Cordia New" pitchFamily="34" charset="-34"/>
              </a:rPr>
              <a:t> หญิงชายสูงวัย พ่อบ้านแม่บ้านกำลังร้องเพลงสนุกสนานรอเวลาเลิก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FF0000"/>
                </a:solidFill>
                <a:cs typeface="Cordia New" pitchFamily="34" charset="-34"/>
              </a:rPr>
              <a:t> เจ้าหน้าที่ป่าไม้จะต้องบรรยายวิชาป่าไม้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FF0000"/>
                </a:solidFill>
                <a:cs typeface="Cordia New" pitchFamily="34" charset="-34"/>
              </a:rPr>
              <a:t> ห้องโล่งๆ อากาศอบอ้าวฉายสไลด์ วิดีโอ ผู้ฟังคงหลับ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7030A0"/>
                </a:solidFill>
                <a:cs typeface="Cordia New" pitchFamily="34" charset="-34"/>
              </a:rPr>
              <a:t> ส่วนใหญ่มีบ้านอยู่ในเมือง ไม่รู่เรื่องป่าไม้เท่าไหร่นัก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7030A0"/>
                </a:solidFill>
                <a:cs typeface="Cordia New" pitchFamily="34" charset="-34"/>
              </a:rPr>
              <a:t> เมื่อเช้าเกษตรมาคุย ปศุสัตว์ก็มาคุย 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7030A0"/>
                </a:solidFill>
                <a:cs typeface="Cordia New" pitchFamily="34" charset="-34"/>
              </a:rPr>
              <a:t> ก่อนจะเลิกประมงจะเอาปลามาแจก</a:t>
            </a:r>
          </a:p>
          <a:p>
            <a:pPr>
              <a:buFont typeface="Courier New" pitchFamily="49" charset="0"/>
              <a:buChar char="o"/>
            </a:pPr>
            <a:r>
              <a:rPr lang="th-TH" sz="2800">
                <a:solidFill>
                  <a:srgbClr val="009900"/>
                </a:solidFill>
                <a:cs typeface="Cordia New" pitchFamily="34" charset="-34"/>
              </a:rPr>
              <a:t> เจ้าหน้าที่หน่วยส่งเสริมและเผยแพร่ป่าไม้เคลื่อนที่ จะทำอย่างไรให้ผู้อบรมฟังเรื่องอนุรักษ์ป่าไม้เห็นความสำคัญป่าไม้ แล้วมาช่วยกันปลูกต้นไม้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E42BA-CE72-4BD8-B5DD-0986E689E90F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2286000" y="66675"/>
            <a:ext cx="4572000" cy="69564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th-TH" sz="2800" b="1" u="sng" dirty="0">
                <a:solidFill>
                  <a:srgbClr val="00B050"/>
                </a:solidFill>
                <a:cs typeface="Cordia New" pitchFamily="34" charset="-34"/>
              </a:rPr>
              <a:t>มนต์รักลูกทุ่ง</a:t>
            </a:r>
            <a:endParaRPr lang="en-US" sz="2800" b="1" dirty="0">
              <a:solidFill>
                <a:srgbClr val="00B050"/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หอมเอย...หอมดอก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กระถิน 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รวยระรินเคล้ากลิ่นกอง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ฟาง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เ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ห็ด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ตับเต่าขึ้นอยู่ริมเถา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ย่านาง 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มองเห็น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บัว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สล้างลอยปริ่มริม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บึง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อยากจะเด็ดมาดอมหอมหน่อย</a:t>
            </a: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cs typeface="KodchiangUPC" pitchFamily="18" charset="-34"/>
              </a:rPr>
              <a:t>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ลองเอื้อมมือค่อยๆก็เอื้อมไม่ถึง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อยากจะแปลงร่างเป็น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แมลงภู่</a:t>
            </a:r>
            <a:r>
              <a:rPr lang="th-TH" sz="2200" b="1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 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ผึ้ง 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แปลงได้จะบินไปคลึงเคล้าเจ้าบัวตูมบัวบาน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หอม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ดิน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เคล้ากลิ่นไอ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ฝน</a:t>
            </a: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cs typeface="KodchiangUPC" pitchFamily="18" charset="-34"/>
              </a:rPr>
              <a:t>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ครวญระคนหอมแก้ม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นงคราญ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ขลุ่ย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เป่าแผ่วพลิ้วผ่านทิวแถว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ต้นตาล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cs typeface="KodchiangUPC" pitchFamily="18" charset="-34"/>
              </a:rPr>
              <a:t>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มนต์รักเพลงชาวบ้านลูกทุ่งแผ่วมา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ได้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คันเบ็ด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สักคันพร้อมเหยื่อ</a:t>
            </a: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cs typeface="KodchiangUPC" pitchFamily="18" charset="-34"/>
              </a:rPr>
              <a:t>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มีน้องนางแก้มเรื่อนั่งเคียงตก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ปลา</a:t>
            </a:r>
            <a:r>
              <a:rPr lang="th-TH" sz="2200" b="1" u="sng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 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ทุ่งรวงทอง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ของเรานี้มีคุณค่า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มนต์รักลูกทุ่งบ้านนาหวานแว่วแผ่วดังกังวาน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โอ้เจ้า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ช่อนกยูง</a:t>
            </a:r>
            <a:r>
              <a:rPr lang="th-TH" sz="2200" b="1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 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แว่วเสียงเพลงมนต์รักลูกทุ่ง</a:t>
            </a:r>
            <a:endParaRPr lang="en-US" sz="2200" b="1" dirty="0">
              <a:solidFill>
                <a:schemeClr val="accent4">
                  <a:lumMod val="50000"/>
                </a:schemeClr>
              </a:solidFill>
              <a:cs typeface="KodchiangUPC" pitchFamily="18" charset="-34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ซ้ำหอม</a:t>
            </a:r>
            <a:r>
              <a:rPr lang="th-TH" sz="2200" b="1" u="sng" dirty="0">
                <a:solidFill>
                  <a:schemeClr val="accent3">
                    <a:lumMod val="75000"/>
                  </a:schemeClr>
                </a:solidFill>
                <a:cs typeface="Cordia New" pitchFamily="34" charset="-34"/>
              </a:rPr>
              <a:t>น้ำปรุง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cs typeface="Cordia New" pitchFamily="34" charset="-34"/>
              </a:rPr>
              <a:t>ที่แก้มนงคราญ</a:t>
            </a: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cs typeface="KodchiangUPC" pitchFamily="18" charset="-34"/>
              </a:rPr>
              <a:t>… </a:t>
            </a:r>
          </a:p>
          <a:p>
            <a:pPr>
              <a:defRPr/>
            </a:pPr>
            <a:endParaRPr lang="en-US" sz="2200" b="1" dirty="0">
              <a:cs typeface="Kodchiang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h-TH" smtClean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85D9A3-547D-4754-ABF7-B488091AA723}" type="slidenum">
              <a:rPr lang="en-US"/>
              <a:pPr>
                <a:defRPr/>
              </a:pPr>
              <a:t>33</a:t>
            </a:fld>
            <a:endParaRPr lang="en-US"/>
          </a:p>
        </p:txBody>
      </p:sp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9144000" cy="583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 Box 5"/>
          <p:cNvSpPr txBox="1">
            <a:spLocks noChangeArrowheads="1"/>
          </p:cNvSpPr>
          <p:nvPr/>
        </p:nvSpPr>
        <p:spPr bwMode="auto">
          <a:xfrm>
            <a:off x="0" y="59436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b="1">
                <a:latin typeface="Cordia New" pitchFamily="34" charset="-34"/>
                <a:cs typeface="Cordia New" pitchFamily="34" charset="-34"/>
              </a:rPr>
              <a:t>เจ้าหน้าที่ส่งเสริมป่าไม้กับการเผยแพร่และบริการทางวิชาการสู่ประชาชน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2F042-919B-4549-837A-DBCF6B9A3AEA}" type="slidenum">
              <a:rPr lang="en-US"/>
              <a:pPr>
                <a:defRPr/>
              </a:pPr>
              <a:t>34</a:t>
            </a:fld>
            <a:endParaRPr lang="en-US"/>
          </a:p>
        </p:txBody>
      </p:sp>
      <p:graphicFrame>
        <p:nvGraphicFramePr>
          <p:cNvPr id="3" name="Diagram 2"/>
          <p:cNvGraphicFramePr/>
          <p:nvPr/>
        </p:nvGraphicFramePr>
        <p:xfrm>
          <a:off x="533400" y="205451"/>
          <a:ext cx="611915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3013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86250"/>
            <a:ext cx="29972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19700" y="228600"/>
            <a:ext cx="38354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</a:rPr>
              <a:t>บทบาทของเจ้าหน้าที่ส่งเสริมป่าไม้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5410200"/>
            <a:ext cx="4343400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/>
              <a:t>ตารางวิเคราะห์บทบาทเจ้าหน้าที่ส่งเสริมป่าไม้</a:t>
            </a:r>
            <a:br>
              <a:rPr lang="th-TH" sz="2400" dirty="0"/>
            </a:br>
            <a:r>
              <a:rPr lang="th-TH" sz="2400" dirty="0"/>
              <a:t>กรณี  การส่งเสริมปลูกสวนป่าของชาวบ้าน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/>
              <a:t>(หลังถูกน้ำท่วม)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itle 2"/>
          <p:cNvSpPr>
            <a:spLocks noGrp="1"/>
          </p:cNvSpPr>
          <p:nvPr>
            <p:ph type="subTitle" idx="1"/>
          </p:nvPr>
        </p:nvSpPr>
        <p:spPr>
          <a:xfrm>
            <a:off x="990600" y="228600"/>
            <a:ext cx="8153400" cy="61610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chemeClr val="tx2">
                    <a:lumMod val="75000"/>
                  </a:schemeClr>
                </a:solidFill>
              </a:rPr>
              <a:t>กิจกรรมส่งเสริมป่าไม้โครงการพัฒนา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600" b="1" dirty="0" smtClean="0">
                <a:solidFill>
                  <a:schemeClr val="tx2">
                    <a:lumMod val="75000"/>
                  </a:schemeClr>
                </a:solidFill>
              </a:rPr>
              <a:t>และส่งเสริมความร่วมมือด้านป่าไม้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การประเมินความต้องการ	- การฝึกอบรม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การวินิจฉัยปัญหา		- การทัศนศึกษา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การประชาสัมพันธ์		- การสาธิตในพื้นที่ของหน่วยงาน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การบริการข้อมูลข่าวสาร	- การรณรงค์ปลูกฝังจิตสำนึกด้านป่าไม้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การสาธิตในไร่นา		- การจัดตั้งกลุ่มป่าไม้หมู่บ้าน/ป่าชุมชน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การพัฒนาหมู่บ้านทั่วไป	- การเพาะและจ่ายกล้าไม้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h-TH" sz="3200" dirty="0" smtClean="0">
                <a:solidFill>
                  <a:srgbClr val="0000FF"/>
                </a:solidFill>
              </a:rPr>
              <a:t>- การติดตามผลและรายงานผล</a:t>
            </a:r>
            <a:endParaRPr lang="en-US" sz="3200" dirty="0" smtClean="0">
              <a:solidFill>
                <a:srgbClr val="0000FF"/>
              </a:solidFill>
              <a:cs typeface="KodchiangUPC" pitchFamily="18" charset="-34"/>
            </a:endParaRPr>
          </a:p>
        </p:txBody>
      </p:sp>
      <p:sp>
        <p:nvSpPr>
          <p:cNvPr id="3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0212B3-31F3-41D4-82DE-34E746B4C550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C1168F-89B5-4F68-8234-C083AB3F5C19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295400" y="304800"/>
            <a:ext cx="7391400" cy="4878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th-TH" sz="4000" b="1" u="sng" dirty="0">
                <a:solidFill>
                  <a:schemeClr val="tx2"/>
                </a:solidFill>
                <a:latin typeface="TH SarabunPSK" pitchFamily="34" charset="-34"/>
                <a:cs typeface="+mn-cs"/>
              </a:rPr>
              <a:t>ประโยชน์ที่ได้รับจากการส่งเสริมป่าไม้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endParaRPr lang="th-TH" sz="1500" b="1" dirty="0">
              <a:solidFill>
                <a:srgbClr val="0000FF"/>
              </a:solidFill>
              <a:latin typeface="TH SarabunPSK" pitchFamily="34" charset="-34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th-TH" sz="3200" b="1" dirty="0">
                <a:solidFill>
                  <a:srgbClr val="FF0000"/>
                </a:solidFill>
                <a:latin typeface="TH SarabunPSK" pitchFamily="34" charset="-34"/>
                <a:cs typeface="+mn-cs"/>
              </a:rPr>
              <a:t>     ประโยชน์ทางตรง</a:t>
            </a:r>
            <a:endParaRPr lang="en-US" sz="3200" b="1" dirty="0">
              <a:solidFill>
                <a:srgbClr val="FF0000"/>
              </a:solidFill>
              <a:latin typeface="TH SarabunPSK" pitchFamily="34" charset="-34"/>
              <a:cs typeface="+mn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en-US" sz="3200" b="1" dirty="0">
                <a:solidFill>
                  <a:srgbClr val="0000FF"/>
                </a:solidFill>
                <a:latin typeface="TH SarabunPSK" pitchFamily="34" charset="-34"/>
                <a:cs typeface="+mn-cs"/>
              </a:rPr>
              <a:t>: </a:t>
            </a: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cs typeface="+mn-cs"/>
              </a:rPr>
              <a:t>ฟืน ถ่าน ไม้ใช้สอยในครัวเรือน อาหาร ยารักษาโรค   </a:t>
            </a: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th-TH" sz="3200" b="1" dirty="0">
                <a:solidFill>
                  <a:srgbClr val="FF0000"/>
                </a:solidFill>
                <a:latin typeface="TH SarabunPSK" pitchFamily="34" charset="-34"/>
                <a:cs typeface="+mn-cs"/>
              </a:rPr>
              <a:t>ประโยชน์ทางอ้อม</a:t>
            </a:r>
            <a:endParaRPr lang="en-US" sz="3200" b="1" dirty="0">
              <a:solidFill>
                <a:srgbClr val="FF0000"/>
              </a:solidFill>
              <a:latin typeface="TH SarabunPSK" pitchFamily="34" charset="-34"/>
              <a:cs typeface="+mn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en-US" sz="3200" b="1" dirty="0">
                <a:solidFill>
                  <a:srgbClr val="0000FF"/>
                </a:solidFill>
                <a:latin typeface="TH SarabunPSK" pitchFamily="34" charset="-34"/>
                <a:cs typeface="+mn-cs"/>
              </a:rPr>
              <a:t>: </a:t>
            </a: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cs typeface="+mn-cs"/>
              </a:rPr>
              <a:t>รักษาความชื้น ปรับปรุงดิน สร้างความสมดุลทางธรรมชาติ</a:t>
            </a: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th-TH" sz="3200" b="1" dirty="0">
                <a:solidFill>
                  <a:srgbClr val="FF0000"/>
                </a:solidFill>
                <a:latin typeface="TH SarabunPSK" pitchFamily="34" charset="-34"/>
                <a:cs typeface="+mn-cs"/>
              </a:rPr>
              <a:t>ประโยชน์ทางสังคมและเศรษฐกิจ</a:t>
            </a:r>
            <a:endParaRPr lang="en-US" sz="3200" b="1" dirty="0">
              <a:solidFill>
                <a:srgbClr val="FF0000"/>
              </a:solidFill>
              <a:latin typeface="TH SarabunPSK" pitchFamily="34" charset="-34"/>
              <a:cs typeface="+mn-cs"/>
            </a:endParaRPr>
          </a:p>
          <a:p>
            <a:pPr indent="457200" eaLnBrk="0" fontAlgn="auto" hangingPunct="0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  <a:defRPr/>
            </a:pPr>
            <a:r>
              <a:rPr lang="en-US" sz="3200" b="1" dirty="0">
                <a:solidFill>
                  <a:srgbClr val="0000FF"/>
                </a:solidFill>
                <a:latin typeface="TH SarabunPSK" pitchFamily="34" charset="-34"/>
                <a:cs typeface="+mn-cs"/>
              </a:rPr>
              <a:t>: </a:t>
            </a:r>
            <a:r>
              <a:rPr lang="th-TH" sz="3200" b="1" dirty="0">
                <a:solidFill>
                  <a:srgbClr val="0000FF"/>
                </a:solidFill>
                <a:latin typeface="TH SarabunPSK" pitchFamily="34" charset="-34"/>
                <a:cs typeface="+mn-cs"/>
              </a:rPr>
              <a:t>ได้ไม้ใช้สอย ไม่บุกรุกป่า ขยายผลผลิตเป็นรายได้ครัวเรือน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0600" y="381000"/>
            <a:ext cx="7848600" cy="782638"/>
          </a:xfrm>
        </p:spPr>
        <p:txBody>
          <a:bodyPr/>
          <a:lstStyle/>
          <a:p>
            <a:pPr algn="ctr">
              <a:defRPr/>
            </a:pPr>
            <a:r>
              <a:rPr lang="th-TH" b="1" dirty="0" smtClean="0"/>
              <a:t>นักส่งเสริมผู้ยิ่งใหญ่</a:t>
            </a:r>
            <a:endParaRPr lang="th-TH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0600" y="1447800"/>
            <a:ext cx="7924800" cy="4953000"/>
          </a:xfrm>
        </p:spPr>
        <p:txBody>
          <a:bodyPr/>
          <a:lstStyle/>
          <a:p>
            <a:pPr>
              <a:defRPr/>
            </a:pPr>
            <a:r>
              <a:rPr lang="th-TH" sz="2000" b="1" u="sng" dirty="0" smtClean="0">
                <a:cs typeface="+mj-cs"/>
              </a:rPr>
              <a:t>โปรด</a:t>
            </a:r>
            <a:r>
              <a:rPr lang="th-TH" sz="2000" b="1" u="sng" dirty="0">
                <a:cs typeface="+mj-cs"/>
              </a:rPr>
              <a:t>ทำเครื่องหมาย √ หน้าข้อที่เป็นจริง และเครื่องหมาย </a:t>
            </a:r>
            <a:r>
              <a:rPr lang="en-US" sz="2000" b="1" u="sng" dirty="0">
                <a:cs typeface="+mj-cs"/>
              </a:rPr>
              <a:t>x </a:t>
            </a:r>
            <a:r>
              <a:rPr lang="th-TH" sz="2000" b="1" u="sng" dirty="0">
                <a:cs typeface="+mj-cs"/>
              </a:rPr>
              <a:t>หน้าข้อที่ไม่เป็นความจริง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1. ป่าถูกบุกรุกทำลายเรื่อยๆ เนื่องจากประชากรยากจนและไม่เข้าใจความสำคัญของป่าไม้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2. วัตถุประสงค์ของการส่งเสริมป่าไม้ก็เพื่อสร้างความเข้าใจและให้</a:t>
            </a:r>
            <a:r>
              <a:rPr lang="th-TH" sz="2000" b="1" dirty="0" smtClean="0">
                <a:cs typeface="+mj-cs"/>
              </a:rPr>
              <a:t>ประชาชน</a:t>
            </a:r>
            <a:br>
              <a:rPr lang="th-TH" sz="2000" b="1" dirty="0" smtClean="0">
                <a:cs typeface="+mj-cs"/>
              </a:rPr>
            </a:br>
            <a:r>
              <a:rPr lang="th-TH" sz="2000" b="1" dirty="0" smtClean="0">
                <a:cs typeface="+mj-cs"/>
              </a:rPr>
              <a:t>	  มี</a:t>
            </a:r>
            <a:r>
              <a:rPr lang="th-TH" sz="2000" b="1" dirty="0">
                <a:cs typeface="+mj-cs"/>
              </a:rPr>
              <a:t>ส่วนช่วยอนุรักษ์ป่าไม้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3. การส่งเสริมป่าไม้เคลื่อนที่เป็นกิจกรรมที่นำสื่อความรู้และวิทยากรไปสู่หมู่บ้านเป้าหมาย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4. หน่วยส่งเสริมและเผยแพร่ป่าไม้เคลื่อนที่ของกรมป่าไม้ มีทั้งหมด 100 หน่วย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5. เจ้าหน้าที่ส่งเสริมป่าไม้ไม่จำเป็นต้องมีความรู้ด้านป่าไม้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6. การทำงานของหน่วยส่งเสริมและเผยแพร่ป่าไม้เคลื่อนที่ควรจัดอุปกรณ์ให้</a:t>
            </a:r>
            <a:r>
              <a:rPr lang="th-TH" sz="2000" b="1" dirty="0" smtClean="0">
                <a:cs typeface="+mj-cs"/>
              </a:rPr>
              <a:t>เหมาะสม</a:t>
            </a:r>
            <a:br>
              <a:rPr lang="th-TH" sz="2000" b="1" dirty="0" smtClean="0">
                <a:cs typeface="+mj-cs"/>
              </a:rPr>
            </a:br>
            <a:r>
              <a:rPr lang="th-TH" sz="2000" b="1" dirty="0" smtClean="0">
                <a:cs typeface="+mj-cs"/>
              </a:rPr>
              <a:t>	  กับ</a:t>
            </a:r>
            <a:r>
              <a:rPr lang="th-TH" sz="2000" b="1" dirty="0">
                <a:cs typeface="+mj-cs"/>
              </a:rPr>
              <a:t>ภารกิจแต่ละครั้ง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7. หมู่บ้านเป้าหมายควรมีความสนใจหรือตื่นตัวในภารกิจด้านป่าไม้อยู่บ้างแล้ว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8. แผนที่สังเขปหมู่บ้านเป้าหมายไม่มีความจำเป็นสำหรับการส่งเสริมป่าไม้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9. การติดตามผลการส่งเสริมควรดำเนินการก่อน ระหว่าง และหลังการปลูกต้นไม้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10. งานส่งเสริมจะต้องตอบสนองความต้องการที่แท้จริงของชาวบ้าน</a:t>
            </a:r>
            <a:endParaRPr lang="en-US" sz="2000" b="1" dirty="0">
              <a:cs typeface="+mj-cs"/>
            </a:endParaRPr>
          </a:p>
          <a:p>
            <a:pPr>
              <a:defRPr/>
            </a:pPr>
            <a:endParaRPr lang="th-TH" sz="2000" b="1" dirty="0">
              <a:cs typeface="+mj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CD157-134C-49FE-9172-0559A5E9C25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0600" y="360363"/>
            <a:ext cx="7848600" cy="935037"/>
          </a:xfrm>
        </p:spPr>
        <p:txBody>
          <a:bodyPr/>
          <a:lstStyle/>
          <a:p>
            <a:pPr algn="ctr">
              <a:defRPr/>
            </a:pPr>
            <a:r>
              <a:rPr lang="th-TH" b="1" dirty="0"/>
              <a:t>นักส่งเสริมผู้</a:t>
            </a:r>
            <a:r>
              <a:rPr lang="th-TH" b="1" dirty="0" smtClean="0"/>
              <a:t>ยิ่งใหญ่ (ต่อ)</a:t>
            </a:r>
            <a:endParaRPr lang="th-TH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0600" y="1447800"/>
            <a:ext cx="7848600" cy="5029200"/>
          </a:xfrm>
        </p:spPr>
        <p:txBody>
          <a:bodyPr/>
          <a:lstStyle/>
          <a:p>
            <a:pPr>
              <a:defRPr/>
            </a:pPr>
            <a:r>
              <a:rPr lang="th-TH" sz="2000" b="1" u="sng" dirty="0" smtClean="0">
                <a:cs typeface="+mj-cs"/>
              </a:rPr>
              <a:t>     </a:t>
            </a:r>
            <a:r>
              <a:rPr lang="th-TH" sz="2000" b="1" u="sng" dirty="0">
                <a:cs typeface="+mj-cs"/>
              </a:rPr>
              <a:t>×     </a:t>
            </a:r>
            <a:r>
              <a:rPr lang="th-TH" sz="2000" b="1" dirty="0">
                <a:cs typeface="+mj-cs"/>
              </a:rPr>
              <a:t> 11. การส่งเสริมป่าไม้ไม่จำเป็นต้องทำควบคู่กับการประชาสัมพันธ์ป่าไม้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 smtClean="0">
                <a:cs typeface="+mj-cs"/>
              </a:rPr>
              <a:t>12</a:t>
            </a:r>
            <a:r>
              <a:rPr lang="th-TH" sz="2000" b="1" dirty="0">
                <a:cs typeface="+mj-cs"/>
              </a:rPr>
              <a:t>. ในพื้นที่ป่าสมบูรณ์อยู่แล้วจะต้องส่งเสริมให้อนุรักษ์และใช้ประโยชน์ตามหลักวิชาการ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13. เจ้าหน้าที่ป่าไม้ควรตัดสินใจแทนชาวบ้านทุกกรณี เพื่องานจะได้สะดวก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 smtClean="0">
                <a:cs typeface="+mj-cs"/>
              </a:rPr>
              <a:t>14</a:t>
            </a:r>
            <a:r>
              <a:rPr lang="th-TH" sz="2000" b="1" dirty="0">
                <a:cs typeface="+mj-cs"/>
              </a:rPr>
              <a:t>. เจ้าหน้าที่ส่งเสริมป่าไม้ต้องสร้างศรัทธา ให้ชาวบ้านเชื่อถืออย่างจริงใจ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</a:t>
            </a:r>
            <a:r>
              <a:rPr lang="th-TH" sz="2000" b="1" u="sng" dirty="0" smtClean="0">
                <a:cs typeface="+mj-cs"/>
              </a:rPr>
              <a:t>    </a:t>
            </a:r>
            <a:r>
              <a:rPr lang="th-TH" sz="2000" b="1" dirty="0" smtClean="0">
                <a:cs typeface="+mj-cs"/>
              </a:rPr>
              <a:t> 15</a:t>
            </a:r>
            <a:r>
              <a:rPr lang="th-TH" sz="2000" b="1" dirty="0">
                <a:cs typeface="+mj-cs"/>
              </a:rPr>
              <a:t>. การประชุมชาวบ้านไม่จำเป็นต้องนัดหมายล่วงหน้า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16. เวลาที่เหมาะสมสำหรับการประชุมชาวบ้านขึ้นอยู่กับเจ้าหน้าที่มากกว่าชาวบ้าน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17. การให้ผู้นำชุมชนมีบทบาทในการประชุมชี้แจงแกชาวบ้านให้มากที่สุด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18. กรมป่าไม้สังกัดกระทรวงเกษตรและสหกรณ์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 ×     </a:t>
            </a:r>
            <a:r>
              <a:rPr lang="th-TH" sz="2000" b="1" dirty="0">
                <a:cs typeface="+mj-cs"/>
              </a:rPr>
              <a:t> 19. วันอนุรักษ์ทรัพยากรป่าไม้ของชาติตรงกับวันวิ</a:t>
            </a:r>
            <a:r>
              <a:rPr lang="th-TH" sz="2000" b="1" dirty="0" err="1">
                <a:cs typeface="+mj-cs"/>
              </a:rPr>
              <a:t>สาขบู</a:t>
            </a:r>
            <a:r>
              <a:rPr lang="th-TH" sz="2000" b="1" dirty="0">
                <a:cs typeface="+mj-cs"/>
              </a:rPr>
              <a:t>ชาทุกปี</a:t>
            </a:r>
            <a:endParaRPr lang="en-US" sz="2000" b="1" dirty="0">
              <a:cs typeface="+mj-cs"/>
            </a:endParaRPr>
          </a:p>
          <a:p>
            <a:pPr>
              <a:defRPr/>
            </a:pPr>
            <a:r>
              <a:rPr lang="th-TH" sz="2000" b="1" u="sng" dirty="0">
                <a:cs typeface="+mj-cs"/>
              </a:rPr>
              <a:t>    </a:t>
            </a:r>
            <a:r>
              <a:rPr lang="th-TH" sz="2000" b="1" dirty="0">
                <a:cs typeface="+mj-cs"/>
              </a:rPr>
              <a:t>√</a:t>
            </a:r>
            <a:r>
              <a:rPr lang="th-TH" sz="2000" b="1" u="sng" dirty="0">
                <a:cs typeface="+mj-cs"/>
              </a:rPr>
              <a:t>      </a:t>
            </a:r>
            <a:r>
              <a:rPr lang="th-TH" sz="2000" b="1" dirty="0">
                <a:cs typeface="+mj-cs"/>
              </a:rPr>
              <a:t> 20. ถึงเวลาแล้ว</a:t>
            </a:r>
            <a:r>
              <a:rPr lang="th-TH" sz="2000" b="1" dirty="0" smtClean="0">
                <a:cs typeface="+mj-cs"/>
              </a:rPr>
              <a:t>ที่ทุกคนจะต้อง</a:t>
            </a:r>
            <a:r>
              <a:rPr lang="th-TH" sz="2000" b="1" dirty="0">
                <a:cs typeface="+mj-cs"/>
              </a:rPr>
              <a:t>มีส่วนร่วมในการอนุรักษ์ทรัพยากรป่าไม้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เทคนิคการส่งเสริมป่าไม้เคลื่อนที่ / บำรุง  คูหา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2EC04-AE81-48CC-9D55-AC0BB1E917D3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</TotalTime>
  <Words>2025</Words>
  <Application>Microsoft Office PowerPoint</Application>
  <PresentationFormat>นำเสนอทางหน้าจอ (4:3)</PresentationFormat>
  <Paragraphs>441</Paragraphs>
  <Slides>38</Slides>
  <Notes>2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38</vt:i4>
      </vt:variant>
    </vt:vector>
  </HeadingPairs>
  <TitlesOfParts>
    <vt:vector size="40" baseType="lpstr">
      <vt:lpstr>Solstice</vt:lpstr>
      <vt:lpstr>Office Theme</vt:lpstr>
      <vt:lpstr>งานนำเสนอ PowerPoint</vt:lpstr>
      <vt:lpstr>บำรุง คูหา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หมู่บ้านเป้าหมายการส่งเสริมป่าไม้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นักส่งเสริมผู้ยิ่งใหญ่</vt:lpstr>
      <vt:lpstr>นักส่งเสริมผู้ยิ่งใหญ่ (ต่อ)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 M1800</dc:creator>
  <cp:lastModifiedBy>Win7</cp:lastModifiedBy>
  <cp:revision>86</cp:revision>
  <cp:lastPrinted>2012-02-28T04:25:09Z</cp:lastPrinted>
  <dcterms:created xsi:type="dcterms:W3CDTF">2011-01-12T08:47:10Z</dcterms:created>
  <dcterms:modified xsi:type="dcterms:W3CDTF">2020-09-20T10:39:51Z</dcterms:modified>
</cp:coreProperties>
</file>