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01"/>
  </p:notesMasterIdLst>
  <p:handoutMasterIdLst>
    <p:handoutMasterId r:id="rId102"/>
  </p:handoutMasterIdLst>
  <p:sldIdLst>
    <p:sldId id="497" r:id="rId2"/>
    <p:sldId id="364" r:id="rId3"/>
    <p:sldId id="399" r:id="rId4"/>
    <p:sldId id="402" r:id="rId5"/>
    <p:sldId id="400" r:id="rId6"/>
    <p:sldId id="401" r:id="rId7"/>
    <p:sldId id="397" r:id="rId8"/>
    <p:sldId id="404" r:id="rId9"/>
    <p:sldId id="405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45" r:id="rId48"/>
    <p:sldId id="446" r:id="rId49"/>
    <p:sldId id="447" r:id="rId50"/>
    <p:sldId id="448" r:id="rId51"/>
    <p:sldId id="449" r:id="rId52"/>
    <p:sldId id="450" r:id="rId53"/>
    <p:sldId id="451" r:id="rId54"/>
    <p:sldId id="452" r:id="rId55"/>
    <p:sldId id="453" r:id="rId56"/>
    <p:sldId id="498" r:id="rId57"/>
    <p:sldId id="454" r:id="rId58"/>
    <p:sldId id="455" r:id="rId59"/>
    <p:sldId id="456" r:id="rId60"/>
    <p:sldId id="457" r:id="rId61"/>
    <p:sldId id="458" r:id="rId62"/>
    <p:sldId id="459" r:id="rId63"/>
    <p:sldId id="460" r:id="rId64"/>
    <p:sldId id="461" r:id="rId65"/>
    <p:sldId id="462" r:id="rId66"/>
    <p:sldId id="463" r:id="rId67"/>
    <p:sldId id="464" r:id="rId68"/>
    <p:sldId id="465" r:id="rId69"/>
    <p:sldId id="466" r:id="rId70"/>
    <p:sldId id="467" r:id="rId71"/>
    <p:sldId id="468" r:id="rId72"/>
    <p:sldId id="469" r:id="rId73"/>
    <p:sldId id="470" r:id="rId74"/>
    <p:sldId id="471" r:id="rId75"/>
    <p:sldId id="472" r:id="rId76"/>
    <p:sldId id="473" r:id="rId77"/>
    <p:sldId id="474" r:id="rId78"/>
    <p:sldId id="475" r:id="rId79"/>
    <p:sldId id="476" r:id="rId80"/>
    <p:sldId id="477" r:id="rId81"/>
    <p:sldId id="478" r:id="rId82"/>
    <p:sldId id="479" r:id="rId83"/>
    <p:sldId id="480" r:id="rId84"/>
    <p:sldId id="481" r:id="rId85"/>
    <p:sldId id="482" r:id="rId86"/>
    <p:sldId id="483" r:id="rId87"/>
    <p:sldId id="484" r:id="rId88"/>
    <p:sldId id="485" r:id="rId89"/>
    <p:sldId id="486" r:id="rId90"/>
    <p:sldId id="487" r:id="rId91"/>
    <p:sldId id="488" r:id="rId92"/>
    <p:sldId id="489" r:id="rId93"/>
    <p:sldId id="490" r:id="rId94"/>
    <p:sldId id="491" r:id="rId95"/>
    <p:sldId id="492" r:id="rId96"/>
    <p:sldId id="493" r:id="rId97"/>
    <p:sldId id="494" r:id="rId98"/>
    <p:sldId id="495" r:id="rId99"/>
    <p:sldId id="496" r:id="rId100"/>
  </p:sldIdLst>
  <p:sldSz cx="9144000" cy="6858000" type="screen4x3"/>
  <p:notesSz cx="6797675" cy="9928225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FFFF"/>
    <a:srgbClr val="CC0099"/>
    <a:srgbClr val="D7181F"/>
    <a:srgbClr val="000000"/>
    <a:srgbClr val="E0E4D0"/>
    <a:srgbClr val="CCE7D4"/>
    <a:srgbClr val="7CD10E"/>
    <a:srgbClr val="D4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7" autoAdjust="0"/>
    <p:restoredTop sz="90123" autoAdjust="0"/>
  </p:normalViewPr>
  <p:slideViewPr>
    <p:cSldViewPr>
      <p:cViewPr varScale="1">
        <p:scale>
          <a:sx n="67" d="100"/>
          <a:sy n="67" d="100"/>
        </p:scale>
        <p:origin x="14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092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30092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D4629874-BCEA-4B9B-A6B6-98B079C56D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21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9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9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2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30092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FC7661C-E05D-4F7A-B551-1F6918B617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21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01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75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55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48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7661C-E05D-4F7A-B551-1F6918B6171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17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9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7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th-TH" smtClean="0"/>
              <a:t>83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445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1393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91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2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0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0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1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4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2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5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30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39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72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41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62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1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0EBB2A-E195-4C91-A9B1-AF70F2948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.png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6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71599" y="215681"/>
            <a:ext cx="7715201" cy="3488266"/>
          </a:xfrm>
        </p:spPr>
        <p:txBody>
          <a:bodyPr/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วิธีใช้ระบบการลงทะเบียนต้นไม้ </a:t>
            </a:r>
            <a:r>
              <a:rPr lang="en-US" b="1" dirty="0" smtClean="0"/>
              <a:t>e-Tree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924237" y="3827428"/>
            <a:ext cx="5762563" cy="1364531"/>
          </a:xfrm>
        </p:spPr>
        <p:txBody>
          <a:bodyPr>
            <a:norm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</a:t>
            </a:r>
            <a:endParaRPr lang="th-TH" sz="3200" b="1" dirty="0"/>
          </a:p>
        </p:txBody>
      </p:sp>
      <p:pic>
        <p:nvPicPr>
          <p:cNvPr id="4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08" y="620688"/>
            <a:ext cx="1339126" cy="13391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0" h="63500"/>
          </a:sp3d>
        </p:spPr>
      </p:pic>
      <p:sp>
        <p:nvSpPr>
          <p:cNvPr id="5" name="สี่เหลี่ยมผืนผ้า 4"/>
          <p:cNvSpPr/>
          <p:nvPr/>
        </p:nvSpPr>
        <p:spPr>
          <a:xfrm>
            <a:off x="3195864" y="1959814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กรมป่าไม้</a:t>
            </a:r>
          </a:p>
        </p:txBody>
      </p:sp>
      <p:grpSp>
        <p:nvGrpSpPr>
          <p:cNvPr id="6" name="Group 17"/>
          <p:cNvGrpSpPr/>
          <p:nvPr/>
        </p:nvGrpSpPr>
        <p:grpSpPr>
          <a:xfrm>
            <a:off x="4605034" y="620688"/>
            <a:ext cx="1339126" cy="1339126"/>
            <a:chOff x="8883004" y="351692"/>
            <a:chExt cx="1339126" cy="1339126"/>
          </a:xfrm>
        </p:grpSpPr>
        <p:sp>
          <p:nvSpPr>
            <p:cNvPr id="7" name="Oval 15"/>
            <p:cNvSpPr/>
            <p:nvPr/>
          </p:nvSpPr>
          <p:spPr>
            <a:xfrm>
              <a:off x="8883004" y="351692"/>
              <a:ext cx="1339126" cy="1339126"/>
            </a:xfrm>
            <a:prstGeom prst="ellipse">
              <a:avLst/>
            </a:prstGeom>
            <a:solidFill>
              <a:srgbClr val="26A65B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8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226" y="475173"/>
              <a:ext cx="1122682" cy="1122682"/>
            </a:xfrm>
            <a:prstGeom prst="rect">
              <a:avLst/>
            </a:prstGeom>
          </p:spPr>
        </p:pic>
      </p:grpSp>
      <p:sp>
        <p:nvSpPr>
          <p:cNvPr id="9" name="สี่เหลี่ยมผืนผ้า 8"/>
          <p:cNvSpPr/>
          <p:nvPr/>
        </p:nvSpPr>
        <p:spPr>
          <a:xfrm>
            <a:off x="4829200" y="1866851"/>
            <a:ext cx="811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e-Tree</a:t>
            </a:r>
            <a:endParaRPr lang="th-TH" sz="2400" b="1" dirty="0">
              <a:latin typeface="Thai Sans Lite" panose="02000000000000000000" pitchFamily="2" charset="-34"/>
              <a:cs typeface="Thai Sans Lite" panose="020000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553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9144000" cy="3747666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ลงทะเบียนขอใช้งานระบบ</a:t>
            </a:r>
            <a:r>
              <a:rPr lang="th-TH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275856" y="1812211"/>
            <a:ext cx="3562177" cy="2007131"/>
            <a:chOff x="3386087" y="2333882"/>
            <a:chExt cx="3562177" cy="2007131"/>
          </a:xfrm>
        </p:grpSpPr>
        <p:sp>
          <p:nvSpPr>
            <p:cNvPr id="17" name="Rounded Rectangular Callout 16"/>
            <p:cNvSpPr/>
            <p:nvPr/>
          </p:nvSpPr>
          <p:spPr bwMode="auto">
            <a:xfrm>
              <a:off x="3386087" y="2333882"/>
              <a:ext cx="3562177" cy="625044"/>
            </a:xfrm>
            <a:prstGeom prst="wedgeRoundRectCallout">
              <a:avLst>
                <a:gd name="adj1" fmla="val 43577"/>
                <a:gd name="adj2" fmla="val 167019"/>
                <a:gd name="adj3" fmla="val 16667"/>
              </a:avLst>
            </a:prstGeom>
            <a:solidFill>
              <a:srgbClr val="00B050"/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คลิก..ลงทะเบียนผู้ใช้งาน สำหรับผู้ประกอบการรายใหม่</a:t>
              </a:r>
              <a:b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 </a:t>
              </a:r>
              <a:r>
                <a:rPr lang="en-US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Username/Password </a:t>
              </a:r>
              <a: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ในครั้งแรก</a:t>
              </a:r>
              <a:endParaRPr kumimoji="0" lang="th-TH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03477">
              <a:off x="5891798" y="3466840"/>
              <a:ext cx="874173" cy="874173"/>
            </a:xfrm>
            <a:prstGeom prst="rect">
              <a:avLst/>
            </a:prstGeom>
          </p:spPr>
        </p:pic>
      </p:grpSp>
      <p:sp>
        <p:nvSpPr>
          <p:cNvPr id="22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1) 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ประชาชนและผู้ประกอบการ</a:t>
            </a:r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ขอใช้งานระบบ ได้ที่หน้าเว็บไซต์ 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RFD Single Window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http://110.170.148.118/rfdportal/Home.aspx</a:t>
            </a:r>
            <a:endParaRPr lang="th-TH" sz="2400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42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1) 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ประชาชนและผู้ประกอบการลงทะเบียนขอใช้งานระบบ ได้ที่หน้าเว็บไซต์ 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RFD Single Window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http://110.170.148.118/rfdportal/Home.aspx</a:t>
            </a:r>
            <a:endParaRPr lang="th-TH" sz="2400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3832"/>
            <a:ext cx="9163543" cy="439348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07505" y="3429676"/>
            <a:ext cx="9145015" cy="1444274"/>
            <a:chOff x="107505" y="3429676"/>
            <a:chExt cx="8712967" cy="1444274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07505" y="4221089"/>
              <a:ext cx="2808312" cy="288032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ounded Rectangular Callout 7"/>
            <p:cNvSpPr/>
            <p:nvPr/>
          </p:nvSpPr>
          <p:spPr bwMode="auto">
            <a:xfrm>
              <a:off x="3009303" y="3429676"/>
              <a:ext cx="5811169" cy="625044"/>
            </a:xfrm>
            <a:prstGeom prst="wedgeRoundRectCallout">
              <a:avLst>
                <a:gd name="adj1" fmla="val -56278"/>
                <a:gd name="adj2" fmla="val 92409"/>
                <a:gd name="adj3" fmla="val 16667"/>
              </a:avLst>
            </a:prstGeom>
            <a:solidFill>
              <a:srgbClr val="00B050"/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เลขประจำตัวประชาชน 13 หลักของผู้ใช้งานระบบที่ยื่นขอใช้งาน</a:t>
              </a:r>
              <a:b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ต้องไม่ซ้ำกับที่มีอยู่ในระบบ (หากเคยลงทะเบียนด้วยเลขนี้แล้วจะไม่สามารถลงทะเบียนได้อีก)</a:t>
              </a:r>
              <a:endPara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20566">
              <a:off x="2550489" y="3999777"/>
              <a:ext cx="874173" cy="874173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107505" y="4544411"/>
            <a:ext cx="8712968" cy="940435"/>
            <a:chOff x="136073" y="3933515"/>
            <a:chExt cx="8712968" cy="940435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136073" y="4221089"/>
              <a:ext cx="2779744" cy="288032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ounded Rectangular Callout 13"/>
            <p:cNvSpPr/>
            <p:nvPr/>
          </p:nvSpPr>
          <p:spPr bwMode="auto">
            <a:xfrm>
              <a:off x="3563393" y="3933515"/>
              <a:ext cx="5285648" cy="431590"/>
            </a:xfrm>
            <a:prstGeom prst="wedgeRoundRectCallout">
              <a:avLst>
                <a:gd name="adj1" fmla="val -64751"/>
                <a:gd name="adj2" fmla="val 42685"/>
                <a:gd name="adj3" fmla="val 16667"/>
              </a:avLst>
            </a:prstGeom>
            <a:solidFill>
              <a:srgbClr val="00B050"/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เป็นอีเมล์ที่ใช้ในการตอบกลับการอนุมัติให้ใช้งานระบบ รวมถึง การเปลี่ยนรหัสผ่าน</a:t>
              </a:r>
              <a:endPara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20566">
              <a:off x="2550489" y="3999777"/>
              <a:ext cx="874173" cy="874173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1917">
            <a:off x="3188778" y="5504975"/>
            <a:ext cx="874173" cy="874173"/>
          </a:xfrm>
          <a:prstGeom prst="rect">
            <a:avLst/>
          </a:prstGeom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ลงทะเบียนขอใช้งานระบบ</a:t>
            </a:r>
            <a:r>
              <a:rPr lang="th-TH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03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1)ประชาชนและผู้ประกอบการลงทะเบียนขอใช้งานระบบ ลงทะเบียนขอใช้งานระบบ ได้ที่หน้าเว็บไซต์ 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RFD Single </a:t>
            </a:r>
            <a:r>
              <a:rPr lang="en-US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Window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(ตรวจสอบการสมัครใช้งานระบบได้ที่ </a:t>
            </a:r>
            <a:r>
              <a:rPr lang="en-US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 </a:t>
            </a:r>
            <a:r>
              <a:rPr lang="th-TH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ที่ระบุในตอนสมัคร)</a:t>
            </a:r>
            <a:endParaRPr lang="th-TH" sz="2400" u="sng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ลงทะเบียนขอใช้งานระบบ</a:t>
            </a:r>
            <a:r>
              <a:rPr lang="th-TH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" y="1843832"/>
            <a:ext cx="9108504" cy="33128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045" y="2976528"/>
            <a:ext cx="864096" cy="15430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969484" y="2760609"/>
            <a:ext cx="8156767" cy="874173"/>
            <a:chOff x="966584" y="3121641"/>
            <a:chExt cx="8156767" cy="874173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1403672" y="3270696"/>
              <a:ext cx="7719679" cy="288032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62534">
              <a:off x="966584" y="3121641"/>
              <a:ext cx="874173" cy="874173"/>
            </a:xfrm>
            <a:prstGeom prst="rect">
              <a:avLst/>
            </a:prstGeom>
          </p:spPr>
        </p:pic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9" y="3977435"/>
            <a:ext cx="836665" cy="17164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520835" y="3717032"/>
            <a:ext cx="6939597" cy="2663783"/>
            <a:chOff x="1520835" y="3717032"/>
            <a:chExt cx="6939597" cy="2663783"/>
          </a:xfrm>
        </p:grpSpPr>
        <p:grpSp>
          <p:nvGrpSpPr>
            <p:cNvPr id="24" name="Group 23"/>
            <p:cNvGrpSpPr/>
            <p:nvPr/>
          </p:nvGrpSpPr>
          <p:grpSpPr>
            <a:xfrm>
              <a:off x="1520835" y="3717032"/>
              <a:ext cx="4587627" cy="2663783"/>
              <a:chOff x="1520835" y="3717032"/>
              <a:chExt cx="4587627" cy="2663783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0835" y="3717032"/>
                <a:ext cx="4587627" cy="266378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1840" y="5691606"/>
                <a:ext cx="864096" cy="40169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4922" y="3775509"/>
                <a:ext cx="906878" cy="260222"/>
              </a:xfrm>
              <a:prstGeom prst="rect">
                <a:avLst/>
              </a:prstGeom>
            </p:spPr>
          </p:pic>
        </p:grpSp>
        <p:sp>
          <p:nvSpPr>
            <p:cNvPr id="25" name="Rounded Rectangular Callout 24"/>
            <p:cNvSpPr/>
            <p:nvPr/>
          </p:nvSpPr>
          <p:spPr bwMode="auto">
            <a:xfrm>
              <a:off x="4427984" y="4725144"/>
              <a:ext cx="4032448" cy="393736"/>
            </a:xfrm>
            <a:prstGeom prst="wedgeRoundRectCallout">
              <a:avLst>
                <a:gd name="adj1" fmla="val -34459"/>
                <a:gd name="adj2" fmla="val 109964"/>
                <a:gd name="adj3" fmla="val 16667"/>
              </a:avLst>
            </a:prstGeom>
            <a:solidFill>
              <a:srgbClr val="00B050"/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ข้อมูลรายละเอียดทีกรอกขอใช้งานระบบ จะแจ้งให้ทราบอีกครั้ง</a:t>
              </a:r>
              <a:endParaRPr kumimoji="0" lang="th-TH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7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9144000" cy="3747666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ลงทะเบียนขอใช้งานระบบ</a:t>
            </a:r>
            <a:r>
              <a:rPr lang="th-TH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1) 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ประชาชนและผู้ประกอบการลงทะเบียนขอใช้งานระบบลงทะเบียนขอใช้งานระบบ ได้ที่หน้าเว็บไซต์ 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RFD Single </a:t>
            </a:r>
            <a:r>
              <a:rPr lang="en-US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Window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sz="24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</a:t>
            </a:r>
            <a:r>
              <a:rPr lang="en-US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://110.170.148.118/rfdportal/Home.aspx</a:t>
            </a:r>
            <a:endParaRPr lang="th-TH" sz="2400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03477">
            <a:off x="5888368" y="4711314"/>
            <a:ext cx="874173" cy="87417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47974" y="3989604"/>
            <a:ext cx="2888521" cy="66353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076056" y="3441365"/>
            <a:ext cx="1761977" cy="1385391"/>
            <a:chOff x="5330303" y="2994319"/>
            <a:chExt cx="1761977" cy="1385391"/>
          </a:xfrm>
        </p:grpSpPr>
        <p:sp>
          <p:nvSpPr>
            <p:cNvPr id="17" name="Rounded Rectangular Callout 16"/>
            <p:cNvSpPr/>
            <p:nvPr/>
          </p:nvSpPr>
          <p:spPr bwMode="auto">
            <a:xfrm>
              <a:off x="5330303" y="2994319"/>
              <a:ext cx="1761977" cy="346977"/>
            </a:xfrm>
            <a:prstGeom prst="wedgeRoundRectCallout">
              <a:avLst>
                <a:gd name="adj1" fmla="val 43577"/>
                <a:gd name="adj2" fmla="val 167019"/>
                <a:gd name="adj3" fmla="val 16667"/>
              </a:avLst>
            </a:prstGeom>
            <a:solidFill>
              <a:srgbClr val="00B050"/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Login </a:t>
              </a:r>
              <a:r>
                <a:rPr lang="th-TH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ที่หน้าเว็บไซต์</a:t>
              </a:r>
              <a:endParaRPr kumimoji="0" lang="th-TH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03477">
              <a:off x="6053867" y="3505537"/>
              <a:ext cx="874173" cy="8741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47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832"/>
            <a:ext cx="9144000" cy="486858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ลงทะเบียนขอใช้งานระบบ</a:t>
            </a:r>
            <a:r>
              <a:rPr lang="th-TH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1) </a:t>
            </a:r>
            <a:r>
              <a:rPr lang="th-TH" sz="2400" u="sng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 แนะนำผู้ประกอบการ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ลงทะเบียนขอใช้งานระบบ ได้ที่หน้าเว็บไซต์ </a:t>
            </a:r>
            <a:r>
              <a:rPr lang="en-US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RFD Single Window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http://110.170.148.118/rfdportal/Home.aspx</a:t>
            </a:r>
            <a:endParaRPr lang="th-TH" sz="2400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65236" y="1786638"/>
            <a:ext cx="3995196" cy="1385392"/>
            <a:chOff x="4465236" y="1786638"/>
            <a:chExt cx="3995196" cy="1385392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6384211" y="1786638"/>
              <a:ext cx="2076221" cy="1337083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465236" y="1843832"/>
              <a:ext cx="3017385" cy="1328198"/>
              <a:chOff x="4719483" y="1396786"/>
              <a:chExt cx="3017385" cy="1328198"/>
            </a:xfrm>
          </p:grpSpPr>
          <p:sp>
            <p:nvSpPr>
              <p:cNvPr id="17" name="Rounded Rectangular Callout 16"/>
              <p:cNvSpPr/>
              <p:nvPr/>
            </p:nvSpPr>
            <p:spPr bwMode="auto">
              <a:xfrm>
                <a:off x="4719483" y="1396786"/>
                <a:ext cx="1888977" cy="346977"/>
              </a:xfrm>
              <a:prstGeom prst="wedgeRoundRectCallout">
                <a:avLst>
                  <a:gd name="adj1" fmla="val 96341"/>
                  <a:gd name="adj2" fmla="val 164384"/>
                  <a:gd name="adj3" fmla="val 16667"/>
                </a:avLst>
              </a:prstGeom>
              <a:solidFill>
                <a:srgbClr val="00B050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th-TH" dirty="0" smtClean="0">
                    <a:solidFill>
                      <a:schemeClr val="bg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แก้ไข/เพิ่มเติมข้อมูลส่วนตัว</a:t>
                </a:r>
                <a:endParaRPr kumimoji="0" lang="th-TH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503477">
                <a:off x="6862695" y="1850811"/>
                <a:ext cx="874173" cy="874173"/>
              </a:xfrm>
              <a:prstGeom prst="rect">
                <a:avLst/>
              </a:prstGeom>
            </p:spPr>
          </p:pic>
        </p:grp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25" y="1850198"/>
            <a:ext cx="452531" cy="45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8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49467" y="1841575"/>
            <a:ext cx="9193466" cy="4288436"/>
            <a:chOff x="-49467" y="1841575"/>
            <a:chExt cx="9193466" cy="428843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41575"/>
              <a:ext cx="9143999" cy="4288436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 bwMode="auto">
            <a:xfrm>
              <a:off x="68748" y="2294812"/>
              <a:ext cx="1334900" cy="140956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467" y="2431943"/>
              <a:ext cx="1190939" cy="1190939"/>
            </a:xfrm>
            <a:prstGeom prst="rect">
              <a:avLst/>
            </a:prstGeom>
          </p:spPr>
        </p:pic>
      </p:grpSp>
      <p:sp>
        <p:nvSpPr>
          <p:cNvPr id="4" name="Rounded Rectangular Callout 3"/>
          <p:cNvSpPr/>
          <p:nvPr/>
        </p:nvSpPr>
        <p:spPr bwMode="auto">
          <a:xfrm>
            <a:off x="2771800" y="4111991"/>
            <a:ext cx="1543029" cy="387316"/>
          </a:xfrm>
          <a:prstGeom prst="wedgeRoundRectCallout">
            <a:avLst>
              <a:gd name="adj1" fmla="val -89874"/>
              <a:gd name="adj2" fmla="val 4025"/>
              <a:gd name="adj3" fmla="val 16667"/>
            </a:avLst>
          </a:prstGeom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แก้ไขข้อมูลส่วนตัว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8693" y="4511891"/>
            <a:ext cx="2160240" cy="331020"/>
          </a:xfrm>
          <a:prstGeom prst="wedgeRoundRectCallout">
            <a:avLst>
              <a:gd name="adj1" fmla="val -17097"/>
              <a:gd name="adj2" fmla="val -200731"/>
              <a:gd name="adj3" fmla="val 16667"/>
            </a:avLst>
          </a:prstGeom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Upload </a:t>
            </a: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รูปภาพประจำตัว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6660232" y="3140968"/>
            <a:ext cx="2160240" cy="720080"/>
          </a:xfrm>
          <a:prstGeom prst="wedgeRoundRectCallout">
            <a:avLst>
              <a:gd name="adj1" fmla="val -73755"/>
              <a:gd name="adj2" fmla="val 65432"/>
              <a:gd name="adj3" fmla="val 16667"/>
            </a:avLst>
          </a:prstGeom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ข้อมูลบริษัทที่ตนเองสังกัดอยู่ ณ ปัจจุบัน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3059832" y="2204864"/>
            <a:ext cx="2196439" cy="401830"/>
          </a:xfrm>
          <a:prstGeom prst="wedgeRoundRectCallout">
            <a:avLst>
              <a:gd name="adj1" fmla="val -18298"/>
              <a:gd name="adj2" fmla="val 142723"/>
              <a:gd name="adj3" fmla="val 16667"/>
            </a:avLst>
          </a:prstGeom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สามารถเปลี่ยนรหัสผ่านใหม่ได้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6190622" y="5649276"/>
            <a:ext cx="2777451" cy="619706"/>
          </a:xfrm>
          <a:prstGeom prst="wedgeRoundRectCallout">
            <a:avLst>
              <a:gd name="adj1" fmla="val -55685"/>
              <a:gd name="adj2" fmla="val -39707"/>
              <a:gd name="adj3" fmla="val 16667"/>
            </a:avLst>
          </a:prstGeom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แนบไฟล์เอกสารหลักฐานที่เกี่ยวข้องกับตัวเองและบริษัทที่สังกัดอยู่ ณ ปัจจุบัน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gray">
          <a:xfrm>
            <a:off x="467543" y="751346"/>
            <a:ext cx="8680715" cy="8547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24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เพิ่มเติมข้อมูลส่วนตัวพร้อมแนบหลักฐานสำหรับประกอบคำขอรับรองต่างๆ</a:t>
            </a:r>
            <a: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http://110.170.148.118/rfdportal/Home.aspx</a:t>
            </a:r>
            <a:endParaRPr lang="th-TH" sz="2400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gray">
          <a:xfrm>
            <a:off x="0" y="0"/>
            <a:ext cx="9144000" cy="513648"/>
          </a:xfrm>
          <a:prstGeom prst="rect">
            <a:avLst/>
          </a:prstGeom>
          <a:solidFill>
            <a:srgbClr val="00B05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r>
              <a:rPr lang="th-TH" sz="2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ลงทะเบียนขอใช้งาน</a:t>
            </a:r>
            <a:r>
              <a:rPr lang="th-TH" sz="2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</a:t>
            </a:r>
            <a:r>
              <a:rPr lang="th-TH" sz="28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(สำหรับประชาชนและผู้ประกอบการ) 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" y="836037"/>
            <a:ext cx="9144000" cy="1080401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001" b="1" dirty="0">
                <a:solidFill>
                  <a:schemeClr val="bg1"/>
                </a:solidFill>
                <a:latin typeface="RSU" panose="02000506040000020003" pitchFamily="2" charset="-34"/>
                <a:cs typeface="Thai Sans Lite" panose="02000000000000000000"/>
              </a:rPr>
              <a:t>ระบบจัดเก็บข้อมูลการปลูกต้นไม้ </a:t>
            </a:r>
          </a:p>
          <a:p>
            <a:pPr algn="ctr"/>
            <a:r>
              <a:rPr lang="th-TH" sz="3001" b="1" dirty="0">
                <a:solidFill>
                  <a:schemeClr val="bg1"/>
                </a:solidFill>
                <a:latin typeface="RSU" panose="02000506040000020003" pitchFamily="2" charset="-34"/>
                <a:cs typeface="Thai Sans Lite" panose="02000000000000000000"/>
              </a:rPr>
              <a:t>(สำหรับประชาชนทั่วไป)</a:t>
            </a:r>
            <a:endParaRPr lang="en-US" sz="3001" b="1" dirty="0">
              <a:solidFill>
                <a:schemeClr val="bg1"/>
              </a:solidFill>
              <a:latin typeface="RSU" panose="02000506040000020003" pitchFamily="2" charset="-34"/>
              <a:cs typeface="Thai Sans Lite" panose="0200000000000000000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355" y="2024478"/>
            <a:ext cx="3353803" cy="466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701" b="1" dirty="0">
                <a:latin typeface="RSU" panose="02000506040000020003" pitchFamily="2" charset="-34"/>
                <a:cs typeface="Thai Sans Lite" panose="02000000000000000000"/>
              </a:rPr>
              <a:t>กรณีศึกษา สำหรับประชาชนทั่วไป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6776" y="2467792"/>
            <a:ext cx="7508789" cy="212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739" indent="-428739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ลงทะเบียนไม้รายต้น</a:t>
            </a:r>
          </a:p>
          <a:p>
            <a:pPr marL="428739" indent="-428739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ลงทะเบียนแบบรายแปลง</a:t>
            </a:r>
          </a:p>
          <a:p>
            <a:pPr marL="428739" indent="-428739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ลงทะเบียนแบบผสม ทั้งแปลงใหญ่ และแปลงย่อย</a:t>
            </a:r>
          </a:p>
          <a:p>
            <a:pPr marL="428739" indent="-428739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การ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update </a:t>
            </a: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ข้อมูลต้นไม้</a:t>
            </a:r>
          </a:p>
          <a:p>
            <a:pPr marL="428739" indent="-428739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75000"/>
                  </a:schemeClr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ขอใช้ประโยชน์ เช่น การขาย การตัด การเคลื่อนย้าย</a:t>
            </a:r>
          </a:p>
        </p:txBody>
      </p:sp>
    </p:spTree>
    <p:extLst>
      <p:ext uri="{BB962C8B-B14F-4D97-AF65-F5344CB8AC3E}">
        <p14:creationId xmlns:p14="http://schemas.microsoft.com/office/powerpoint/2010/main" val="254431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ลงทะเบียนไม้รายต้น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7" y="1538298"/>
            <a:ext cx="8337466" cy="4324637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2195117" y="1916438"/>
            <a:ext cx="2160803" cy="1026381"/>
          </a:xfrm>
          <a:prstGeom prst="wedgeRoundRectCallout">
            <a:avLst>
              <a:gd name="adj1" fmla="val -80391"/>
              <a:gd name="adj2" fmla="val 280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“เพิ่มต้นไม้รายแปลง/รายแปลง” เพื่อจะเข้าไปลงทะเบียนต้นไม้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92339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ลงทะเบียนไม้รายต้น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71" y="1538298"/>
            <a:ext cx="8416058" cy="4275250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66475" y="4617442"/>
            <a:ext cx="2322863" cy="1026381"/>
          </a:xfrm>
          <a:prstGeom prst="wedgeRoundRectCallout">
            <a:avLst>
              <a:gd name="adj1" fmla="val 32527"/>
              <a:gd name="adj2" fmla="val -10897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กรอกข้อมูลของต้นไม้ที่ต้องการลงทะเบียน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3491598" y="3675922"/>
            <a:ext cx="2160803" cy="833479"/>
          </a:xfrm>
          <a:prstGeom prst="wedgeRoundRectCallout">
            <a:avLst>
              <a:gd name="adj1" fmla="val 35314"/>
              <a:gd name="adj2" fmla="val -11168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ระบุตำแหน่งด้วย ละติจูด/ลองติ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จูด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หรือระบุชื่อเพื่อค้นหา</a:t>
            </a:r>
          </a:p>
        </p:txBody>
      </p:sp>
    </p:spTree>
    <p:extLst>
      <p:ext uri="{BB962C8B-B14F-4D97-AF65-F5344CB8AC3E}">
        <p14:creationId xmlns:p14="http://schemas.microsoft.com/office/powerpoint/2010/main" val="405663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ลงทะเบียนไม้รายต้น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63" y="1538298"/>
            <a:ext cx="7882274" cy="4159545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4139839" y="3320960"/>
            <a:ext cx="2322863" cy="1026381"/>
          </a:xfrm>
          <a:prstGeom prst="wedgeRoundRectCallout">
            <a:avLst>
              <a:gd name="adj1" fmla="val -87363"/>
              <a:gd name="adj2" fmla="val -830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เพื่อเลือกรูปภาพต้นไม้</a:t>
            </a:r>
          </a:p>
        </p:txBody>
      </p:sp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139839" y="4779502"/>
            <a:ext cx="3079144" cy="1026381"/>
          </a:xfrm>
          <a:prstGeom prst="wedgeRoundRectCallout">
            <a:avLst>
              <a:gd name="adj1" fmla="val -81191"/>
              <a:gd name="adj2" fmla="val -4114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เพื่อเลือกเอกสารที่ดิน เมื่อเลือกเสร็จ คลิก “เพิ่มเอกสารลงในรายการ” เพื่อแนบเอกสารที่ดิน</a:t>
            </a:r>
          </a:p>
        </p:txBody>
      </p:sp>
    </p:spTree>
    <p:extLst>
      <p:ext uri="{BB962C8B-B14F-4D97-AF65-F5344CB8AC3E}">
        <p14:creationId xmlns:p14="http://schemas.microsoft.com/office/powerpoint/2010/main" val="79709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ลงทะเบียนไม้รายต้น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84" y="1592318"/>
            <a:ext cx="8692433" cy="4319137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3977779" y="1430257"/>
            <a:ext cx="3403264" cy="564752"/>
          </a:xfrm>
          <a:prstGeom prst="wedgeRoundRectCallout">
            <a:avLst>
              <a:gd name="adj1" fmla="val -67408"/>
              <a:gd name="adj2" fmla="val 2155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เลือกกรอกข้อมูลในส่วนที่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“การทำธุรกรรม”</a:t>
            </a:r>
          </a:p>
        </p:txBody>
      </p:sp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681297" y="4725482"/>
            <a:ext cx="2863064" cy="1026381"/>
          </a:xfrm>
          <a:prstGeom prst="wedgeRoundRectCallout">
            <a:avLst>
              <a:gd name="adj1" fmla="val -28458"/>
              <a:gd name="adj2" fmla="val -9800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กรอกข้อมูลผู้ยื่นคำขอลงทะเบียนต้นไม้ให้ครบถ้วน</a:t>
            </a:r>
          </a:p>
        </p:txBody>
      </p:sp>
    </p:spTree>
    <p:extLst>
      <p:ext uri="{BB962C8B-B14F-4D97-AF65-F5344CB8AC3E}">
        <p14:creationId xmlns:p14="http://schemas.microsoft.com/office/powerpoint/2010/main" val="60876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ลงทะเบียนไม้รายต้น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03" y="1538298"/>
            <a:ext cx="8480795" cy="430459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2232"/>
              <a:gd name="adj2" fmla="val -142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รายละเอียดของต้นไม้ที่ต้องการลงทะเบียน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1870997" y="4975039"/>
            <a:ext cx="2322863" cy="1026381"/>
          </a:xfrm>
          <a:prstGeom prst="wedgeRoundRectCallout">
            <a:avLst>
              <a:gd name="adj1" fmla="val -27418"/>
              <a:gd name="adj2" fmla="val -950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4680040" y="4975039"/>
            <a:ext cx="2322863" cy="776824"/>
          </a:xfrm>
          <a:prstGeom prst="wedgeRoundRectCallout">
            <a:avLst>
              <a:gd name="adj1" fmla="val 62940"/>
              <a:gd name="adj2" fmla="val -3715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333208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367" y="1808399"/>
            <a:ext cx="6250429" cy="415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983" lvl="1" indent="-342991" algn="thaiDist">
              <a:spcBef>
                <a:spcPts val="139"/>
              </a:spcBef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นายขอ น้ำใจ </a:t>
            </a:r>
            <a:r>
              <a:rPr lang="th-TH" sz="2101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ประชาชนทั่วไป ต้องการลงทะเบียนไม้รายแปลง และรายต้น</a:t>
            </a:r>
            <a:endParaRPr lang="en-US" sz="2101" b="1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1022786" y="1846309"/>
            <a:ext cx="1751519" cy="2864140"/>
            <a:chOff x="2330663" y="1872535"/>
            <a:chExt cx="2808312" cy="5976728"/>
          </a:xfrm>
        </p:grpSpPr>
        <p:sp>
          <p:nvSpPr>
            <p:cNvPr id="4" name="Flowchart: Manual Operation 3"/>
            <p:cNvSpPr/>
            <p:nvPr/>
          </p:nvSpPr>
          <p:spPr>
            <a:xfrm rot="5822486">
              <a:off x="2618695" y="1584503"/>
              <a:ext cx="2232248" cy="2808312"/>
            </a:xfrm>
            <a:prstGeom prst="flowChartManualOperati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691777" y="2663473"/>
              <a:ext cx="689693" cy="556900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rot="5400000" flipH="1">
              <a:off x="3002342" y="4448813"/>
              <a:ext cx="1445059" cy="1989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5400000">
              <a:off x="2198464" y="5792134"/>
              <a:ext cx="3566501" cy="547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ขอบเขตแปลงยูคา</a:t>
              </a:r>
              <a:r>
                <a:rPr lang="th-TH" b="1" dirty="0" err="1">
                  <a:latin typeface="TH SarabunPSK" panose="020B0500040200020003" pitchFamily="34" charset="-34"/>
                  <a:cs typeface="TH SarabunPSK" panose="020B0500040200020003" pitchFamily="34" charset="-34"/>
                </a:rPr>
                <a:t>ลิปตัส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16976" y="4617441"/>
            <a:ext cx="55816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ต้นสัก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/>
          </p:nvPr>
        </p:nvGraphicFramePr>
        <p:xfrm>
          <a:off x="3365660" y="2585002"/>
          <a:ext cx="5778341" cy="234325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92521"/>
                <a:gridCol w="702261"/>
                <a:gridCol w="918341"/>
                <a:gridCol w="1782662"/>
                <a:gridCol w="682556"/>
              </a:tblGrid>
              <a:tr h="43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ไม้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ความสูง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เส้นรอบวง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 </a:t>
                      </a:r>
                      <a:r>
                        <a:rPr lang="en-US" sz="1800" b="1" dirty="0" err="1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x,y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อายุ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38339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Font typeface="TH SarabunPSK" panose="020B0500040200020003" pitchFamily="34" charset="-34"/>
                        <a:buNone/>
                      </a:pPr>
                      <a:r>
                        <a:rPr lang="th-TH" sz="1800" b="1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แปลงยูคา</a:t>
                      </a:r>
                      <a:r>
                        <a:rPr lang="th-TH" sz="1800" b="1" dirty="0" err="1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ลิปตัส</a:t>
                      </a:r>
                      <a:r>
                        <a:rPr lang="en-US" sz="1800" b="1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10 </a:t>
                      </a:r>
                      <a:r>
                        <a:rPr lang="th-TH" sz="1800" b="1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ต้น</a:t>
                      </a:r>
                      <a:endParaRPr lang="en-US" sz="18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20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0.20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14.594466,100.816161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14.594512,100.816649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14.593863,100.816564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14.593872,100.816180</a:t>
                      </a:r>
                    </a:p>
                  </a:txBody>
                  <a:tcPr marL="51448" marR="5144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2555/5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bg1"/>
                    </a:solidFill>
                  </a:tcPr>
                </a:tc>
              </a:tr>
              <a:tr h="432487">
                <a:tc>
                  <a:txBody>
                    <a:bodyPr/>
                    <a:lstStyle/>
                    <a:p>
                      <a:pPr marL="0" lvl="0" indent="0" algn="thaiDist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Font typeface="TH SarabunPSK" panose="020B0500040200020003" pitchFamily="34" charset="-34"/>
                        <a:buNone/>
                      </a:pPr>
                      <a:r>
                        <a:rPr lang="th-TH" sz="1800" b="1" dirty="0" smtClean="0"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สัก</a:t>
                      </a: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0.20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8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14.593372,100.816217</a:t>
                      </a:r>
                      <a:endParaRPr lang="th-TH" sz="140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35728" marR="35728" marT="35728" marB="35728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2555/5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48" marR="51448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92521" y="1485854"/>
            <a:ext cx="1244251" cy="383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กรณีศึกษาที่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95" y="4563422"/>
            <a:ext cx="327040" cy="378140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>
            <a:off x="1114716" y="4779502"/>
            <a:ext cx="692495" cy="1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54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7" y="1538298"/>
            <a:ext cx="8337466" cy="4324637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2195117" y="1970458"/>
            <a:ext cx="2160803" cy="1026381"/>
          </a:xfrm>
          <a:prstGeom prst="wedgeRoundRectCallout">
            <a:avLst>
              <a:gd name="adj1" fmla="val -80391"/>
              <a:gd name="adj2" fmla="val 280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“เพิ่มต้นไม้รายแปลง/รายแปลง” เพื่อจะเข้าไปลงทะเบียนต้นไม้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252784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59" y="1646338"/>
            <a:ext cx="7817282" cy="410552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1330796" y="4671462"/>
            <a:ext cx="2322863" cy="1026381"/>
          </a:xfrm>
          <a:prstGeom prst="wedgeRoundRectCallout">
            <a:avLst>
              <a:gd name="adj1" fmla="val 32527"/>
              <a:gd name="adj2" fmla="val -10897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กรอกข้อมูลของต้นไม้ และเลือกประเภทการปลูกเป็น “ปลูกเป็นแปลง” 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5382301" y="4978273"/>
            <a:ext cx="2160803" cy="833479"/>
          </a:xfrm>
          <a:prstGeom prst="wedgeRoundRectCallout">
            <a:avLst>
              <a:gd name="adj1" fmla="val -48554"/>
              <a:gd name="adj2" fmla="val -9079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ระบุตำแหน่งด้วย ละติจูด/ลองติ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จูด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หรือระบุชื่อเพื่อค้นหา</a:t>
            </a:r>
          </a:p>
        </p:txBody>
      </p:sp>
    </p:spTree>
    <p:extLst>
      <p:ext uri="{BB962C8B-B14F-4D97-AF65-F5344CB8AC3E}">
        <p14:creationId xmlns:p14="http://schemas.microsoft.com/office/powerpoint/2010/main" val="17767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0" y="1646338"/>
            <a:ext cx="7988821" cy="411985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571999" y="1424039"/>
            <a:ext cx="2322863" cy="1026381"/>
          </a:xfrm>
          <a:prstGeom prst="wedgeRoundRectCallout">
            <a:avLst>
              <a:gd name="adj1" fmla="val -92652"/>
              <a:gd name="adj2" fmla="val 3167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เพื่อเลือกรูปภาพต้นไม้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4409940" y="3861161"/>
            <a:ext cx="3079144" cy="1026381"/>
          </a:xfrm>
          <a:prstGeom prst="wedgeRoundRectCallout">
            <a:avLst>
              <a:gd name="adj1" fmla="val -80193"/>
              <a:gd name="adj2" fmla="val -2917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เพื่อเลือกเอกสารที่ดิน เมื่อเลือกเสร็จ คลิก “เพิ่มเอกสารลงในรายการ” เพื่อแนบเอกสารที่ดิน</a:t>
            </a:r>
          </a:p>
        </p:txBody>
      </p:sp>
    </p:spTree>
    <p:extLst>
      <p:ext uri="{BB962C8B-B14F-4D97-AF65-F5344CB8AC3E}">
        <p14:creationId xmlns:p14="http://schemas.microsoft.com/office/powerpoint/2010/main" val="226612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29" y="1592318"/>
            <a:ext cx="8451742" cy="419954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977779" y="1430257"/>
            <a:ext cx="3403264" cy="564752"/>
          </a:xfrm>
          <a:prstGeom prst="wedgeRoundRectCallout">
            <a:avLst>
              <a:gd name="adj1" fmla="val -64700"/>
              <a:gd name="adj2" fmla="val 2337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เลือกกรอกข้อมูลในส่วนที่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“การทำธุรกรรม”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681297" y="4725482"/>
            <a:ext cx="2863064" cy="1026381"/>
          </a:xfrm>
          <a:prstGeom prst="wedgeRoundRectCallout">
            <a:avLst>
              <a:gd name="adj1" fmla="val -25955"/>
              <a:gd name="adj2" fmla="val -10997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กรอกข้อมูลผู้ยื่นคำขอลงทะเบียนต้นไม้ให้ครบถ้วน</a:t>
            </a:r>
          </a:p>
        </p:txBody>
      </p:sp>
    </p:spTree>
    <p:extLst>
      <p:ext uri="{BB962C8B-B14F-4D97-AF65-F5344CB8AC3E}">
        <p14:creationId xmlns:p14="http://schemas.microsoft.com/office/powerpoint/2010/main" val="30148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38" y="1538298"/>
            <a:ext cx="8144125" cy="4307975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2232"/>
              <a:gd name="adj2" fmla="val -142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เพื่อดูรายละเอียดของต้นไม้ที่ต้องการลงทะเบียน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2249136" y="4927932"/>
            <a:ext cx="2322863" cy="1026381"/>
          </a:xfrm>
          <a:prstGeom prst="wedgeRoundRectCallout">
            <a:avLst>
              <a:gd name="adj1" fmla="val -27418"/>
              <a:gd name="adj2" fmla="val -950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4680040" y="4975039"/>
            <a:ext cx="2322863" cy="776824"/>
          </a:xfrm>
          <a:prstGeom prst="wedgeRoundRectCallout">
            <a:avLst>
              <a:gd name="adj1" fmla="val 62940"/>
              <a:gd name="adj2" fmla="val -3715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375014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7" y="1538298"/>
            <a:ext cx="8337466" cy="4324637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195117" y="1970458"/>
            <a:ext cx="2160803" cy="1026381"/>
          </a:xfrm>
          <a:prstGeom prst="wedgeRoundRectCallout">
            <a:avLst>
              <a:gd name="adj1" fmla="val -80391"/>
              <a:gd name="adj2" fmla="val 280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“เพิ่มต้นไม้รายแปลง/รายแปลง” เพื่อจะเข้าไปลงทะเบียนต้นไม้อีกครั้ง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19695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35" y="1538298"/>
            <a:ext cx="7886930" cy="4208127"/>
          </a:xfrm>
          <a:prstGeom prst="rect">
            <a:avLst/>
          </a:prstGeom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1168736" y="4563422"/>
            <a:ext cx="2322863" cy="1026381"/>
          </a:xfrm>
          <a:prstGeom prst="wedgeRoundRectCallout">
            <a:avLst>
              <a:gd name="adj1" fmla="val 27679"/>
              <a:gd name="adj2" fmla="val -10897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กรอกข้อมูลของต้นไม้ และเลือกประเภทการปลูกเป็น “ปลูกรายต้น” เหมือนเดิม </a:t>
            </a:r>
          </a:p>
        </p:txBody>
      </p:sp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4139839" y="3755900"/>
            <a:ext cx="2160803" cy="833479"/>
          </a:xfrm>
          <a:prstGeom prst="wedgeRoundRectCallout">
            <a:avLst>
              <a:gd name="adj1" fmla="val -17281"/>
              <a:gd name="adj2" fmla="val -11905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ระบุตำแหน่งด้วย ละติจูด/ลองติ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จูด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หรือระบุชื่อเพื่อค้นหา</a:t>
            </a:r>
          </a:p>
        </p:txBody>
      </p:sp>
    </p:spTree>
    <p:extLst>
      <p:ext uri="{BB962C8B-B14F-4D97-AF65-F5344CB8AC3E}">
        <p14:creationId xmlns:p14="http://schemas.microsoft.com/office/powerpoint/2010/main" val="47027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0" y="1592318"/>
            <a:ext cx="8392021" cy="4169867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977779" y="1430257"/>
            <a:ext cx="3403264" cy="564752"/>
          </a:xfrm>
          <a:prstGeom prst="wedgeRoundRectCallout">
            <a:avLst>
              <a:gd name="adj1" fmla="val -64700"/>
              <a:gd name="adj2" fmla="val 2337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เลือกกรอกข้อมูลในส่วนที่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“การทำธุรกรรม”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681297" y="4725482"/>
            <a:ext cx="2863064" cy="1026381"/>
          </a:xfrm>
          <a:prstGeom prst="wedgeRoundRectCallout">
            <a:avLst>
              <a:gd name="adj1" fmla="val -25955"/>
              <a:gd name="adj2" fmla="val -10997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กรอกข้อมูลผู้ยื่นคำขอลงทะเบียนต้นไม้ให้ครบถ้วน</a:t>
            </a:r>
          </a:p>
        </p:txBody>
      </p:sp>
    </p:spTree>
    <p:extLst>
      <p:ext uri="{BB962C8B-B14F-4D97-AF65-F5344CB8AC3E}">
        <p14:creationId xmlns:p14="http://schemas.microsoft.com/office/powerpoint/2010/main" val="30797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ลงทะเบียนไม้รายแปลง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78" y="1592318"/>
            <a:ext cx="8730845" cy="4201094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1543"/>
              <a:gd name="adj2" fmla="val -545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เพื่อดูรายละเอียดของต้นไม้ที่ต้องการลงทะเบียน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2249136" y="4765100"/>
            <a:ext cx="2322863" cy="1026381"/>
          </a:xfrm>
          <a:prstGeom prst="wedgeRoundRectCallout">
            <a:avLst>
              <a:gd name="adj1" fmla="val -27418"/>
              <a:gd name="adj2" fmla="val -950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4680040" y="4975039"/>
            <a:ext cx="2322863" cy="776824"/>
          </a:xfrm>
          <a:prstGeom prst="wedgeRoundRectCallout">
            <a:avLst>
              <a:gd name="adj1" fmla="val 67348"/>
              <a:gd name="adj2" fmla="val -1474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4989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7" y="1538298"/>
            <a:ext cx="8337466" cy="4324637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195117" y="1970458"/>
            <a:ext cx="2160803" cy="1026381"/>
          </a:xfrm>
          <a:prstGeom prst="wedgeRoundRectCallout">
            <a:avLst>
              <a:gd name="adj1" fmla="val -80391"/>
              <a:gd name="adj2" fmla="val 280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“เพิ่มต้นไม้รายแปลง/รายแปลง” เพื่อจะเข้าไปลงทะเบียนต้นไม้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252758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94" y="1538298"/>
            <a:ext cx="8385012" cy="434272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1384816" y="4725482"/>
            <a:ext cx="2322863" cy="1026381"/>
          </a:xfrm>
          <a:prstGeom prst="wedgeRoundRectCallout">
            <a:avLst>
              <a:gd name="adj1" fmla="val 5640"/>
              <a:gd name="adj2" fmla="val -11894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กรอกข้อมูลของต้นไม้ และเลือกประเภทการปลูกเป็น “ปลูกเป็นแปลง” 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4713001" y="4936931"/>
            <a:ext cx="2160803" cy="833479"/>
          </a:xfrm>
          <a:prstGeom prst="wedgeRoundRectCallout">
            <a:avLst>
              <a:gd name="adj1" fmla="val -37182"/>
              <a:gd name="adj2" fmla="val -9816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ระบุตำแหน่งด้วย ละติจูด/ลองติ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จูด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หรือระบุชื่อเพื่อค้นหา</a:t>
            </a:r>
          </a:p>
        </p:txBody>
      </p:sp>
    </p:spTree>
    <p:extLst>
      <p:ext uri="{BB962C8B-B14F-4D97-AF65-F5344CB8AC3E}">
        <p14:creationId xmlns:p14="http://schemas.microsoft.com/office/powerpoint/2010/main" val="80319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0" y="1646338"/>
            <a:ext cx="7988821" cy="411985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571999" y="1424039"/>
            <a:ext cx="2322863" cy="1026381"/>
          </a:xfrm>
          <a:prstGeom prst="wedgeRoundRectCallout">
            <a:avLst>
              <a:gd name="adj1" fmla="val -92652"/>
              <a:gd name="adj2" fmla="val 3167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เพื่อเลือกรูปภาพต้นไม้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4409940" y="3861161"/>
            <a:ext cx="3079144" cy="1026381"/>
          </a:xfrm>
          <a:prstGeom prst="wedgeRoundRectCallout">
            <a:avLst>
              <a:gd name="adj1" fmla="val -80193"/>
              <a:gd name="adj2" fmla="val -2917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เพื่อเลือกเอกสารที่ดิน เมื่อเลือกเสร็จ คลิก “เพิ่มเอกสารลงในรายการ” เพื่อแนบเอกสารที่ดิน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</p:spTree>
    <p:extLst>
      <p:ext uri="{BB962C8B-B14F-4D97-AF65-F5344CB8AC3E}">
        <p14:creationId xmlns:p14="http://schemas.microsoft.com/office/powerpoint/2010/main" val="170792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84" y="1592318"/>
            <a:ext cx="8692433" cy="4319137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3977779" y="1430257"/>
            <a:ext cx="3403264" cy="564752"/>
          </a:xfrm>
          <a:prstGeom prst="wedgeRoundRectCallout">
            <a:avLst>
              <a:gd name="adj1" fmla="val -67408"/>
              <a:gd name="adj2" fmla="val 2155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เลือกกรอกข้อมูลในส่วนที่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“การทำธุรกรรม”</a:t>
            </a:r>
          </a:p>
        </p:txBody>
      </p:sp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681297" y="4725482"/>
            <a:ext cx="2863064" cy="1026381"/>
          </a:xfrm>
          <a:prstGeom prst="wedgeRoundRectCallout">
            <a:avLst>
              <a:gd name="adj1" fmla="val -28458"/>
              <a:gd name="adj2" fmla="val -9800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กรอกข้อมูลผู้ยื่นคำขอลงทะเบียนต้นไม้ให้ครบถ้วน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</p:spTree>
    <p:extLst>
      <p:ext uri="{BB962C8B-B14F-4D97-AF65-F5344CB8AC3E}">
        <p14:creationId xmlns:p14="http://schemas.microsoft.com/office/powerpoint/2010/main" val="17957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59" y="1592318"/>
            <a:ext cx="8545082" cy="417251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1543"/>
              <a:gd name="adj2" fmla="val -691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เพื่อดูรายละเอียดของต้นไม้ที่ต้องการลงทะเบียน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249136" y="4927932"/>
            <a:ext cx="2322863" cy="1026381"/>
          </a:xfrm>
          <a:prstGeom prst="wedgeRoundRectCallout">
            <a:avLst>
              <a:gd name="adj1" fmla="val -27418"/>
              <a:gd name="adj2" fmla="val -950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4680040" y="4975039"/>
            <a:ext cx="2322863" cy="776824"/>
          </a:xfrm>
          <a:prstGeom prst="wedgeRoundRectCallout">
            <a:avLst>
              <a:gd name="adj1" fmla="val 70874"/>
              <a:gd name="adj2" fmla="val -1606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369120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7" y="1538298"/>
            <a:ext cx="8337466" cy="4324637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195117" y="1970458"/>
            <a:ext cx="2160803" cy="1026381"/>
          </a:xfrm>
          <a:prstGeom prst="wedgeRoundRectCallout">
            <a:avLst>
              <a:gd name="adj1" fmla="val -78022"/>
              <a:gd name="adj2" fmla="val 181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“เพิ่มต้นไม้รายแปลง/รายแปลง” เพื่อจะเข้าไปลงทะเบียนต้นไม้อีกครั้ง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188105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75" y="1538298"/>
            <a:ext cx="8048990" cy="4362483"/>
          </a:xfrm>
          <a:prstGeom prst="rect">
            <a:avLst/>
          </a:prstGeom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1492856" y="4779502"/>
            <a:ext cx="2322863" cy="1026381"/>
          </a:xfrm>
          <a:prstGeom prst="wedgeRoundRectCallout">
            <a:avLst>
              <a:gd name="adj1" fmla="val 2995"/>
              <a:gd name="adj2" fmla="val -11396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กรอกข้อมูลของต้นไม้ และเลือกประเภทการปลูกเป็น “ปลูกเป็นแปลง” อีกครั้ง</a:t>
            </a:r>
          </a:p>
        </p:txBody>
      </p:sp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4734060" y="4972404"/>
            <a:ext cx="2160803" cy="833479"/>
          </a:xfrm>
          <a:prstGeom prst="wedgeRoundRectCallout">
            <a:avLst>
              <a:gd name="adj1" fmla="val -25810"/>
              <a:gd name="adj2" fmla="val -8834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ระบุตำแหน่งด้วย ละติจูด/ลองติ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จูด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หรือระบุชื่อเพื่อค้นหา</a:t>
            </a:r>
          </a:p>
        </p:txBody>
      </p:sp>
    </p:spTree>
    <p:extLst>
      <p:ext uri="{BB962C8B-B14F-4D97-AF65-F5344CB8AC3E}">
        <p14:creationId xmlns:p14="http://schemas.microsoft.com/office/powerpoint/2010/main" val="213245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92" y="1538298"/>
            <a:ext cx="8492817" cy="4270914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355920" y="1538298"/>
            <a:ext cx="2322863" cy="1026381"/>
          </a:xfrm>
          <a:prstGeom prst="wedgeRoundRectCallout">
            <a:avLst>
              <a:gd name="adj1" fmla="val -92652"/>
              <a:gd name="adj2" fmla="val 3167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เพื่อเลือกรูปภาพต้นไม้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4355920" y="3807141"/>
            <a:ext cx="3079144" cy="1026381"/>
          </a:xfrm>
          <a:prstGeom prst="wedgeRoundRectCallout">
            <a:avLst>
              <a:gd name="adj1" fmla="val -80193"/>
              <a:gd name="adj2" fmla="val -922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“เลือกไฟล์” เพื่อเลือกเอกสารที่ดิน เมื่อเลือกเสร็จ คลิก “เพิ่มเอกสารลงในรายการ” เพื่อแนบเอกสารที่ดิน</a:t>
            </a:r>
          </a:p>
        </p:txBody>
      </p:sp>
    </p:spTree>
    <p:extLst>
      <p:ext uri="{BB962C8B-B14F-4D97-AF65-F5344CB8AC3E}">
        <p14:creationId xmlns:p14="http://schemas.microsoft.com/office/powerpoint/2010/main" val="220526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38" y="1538298"/>
            <a:ext cx="8487925" cy="414393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1543"/>
              <a:gd name="adj2" fmla="val -691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เพื่อดูรายละเอียดของต้นไม้ที่ต้องการลงทะเบียน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249136" y="4927932"/>
            <a:ext cx="2322863" cy="1026381"/>
          </a:xfrm>
          <a:prstGeom prst="wedgeRoundRectCallout">
            <a:avLst>
              <a:gd name="adj1" fmla="val -27418"/>
              <a:gd name="adj2" fmla="val -950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4680040" y="4975039"/>
            <a:ext cx="2322863" cy="776824"/>
          </a:xfrm>
          <a:prstGeom prst="wedgeRoundRectCallout">
            <a:avLst>
              <a:gd name="adj1" fmla="val 70433"/>
              <a:gd name="adj2" fmla="val -2001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33834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356" y="1607097"/>
            <a:ext cx="4951289" cy="364380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0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ลงทะเบียนแบบผสม ทั้งแปลงใหญ่ และแปลงย่อย</a:t>
            </a:r>
          </a:p>
        </p:txBody>
      </p:sp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790595" y="4224522"/>
            <a:ext cx="2484923" cy="1026381"/>
          </a:xfrm>
          <a:prstGeom prst="wedgeRoundRectCallout">
            <a:avLst>
              <a:gd name="adj1" fmla="val 72196"/>
              <a:gd name="adj2" fmla="val -92014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รูปร่างแปลงใหญ่ และแปลงย่อย</a:t>
            </a:r>
          </a:p>
        </p:txBody>
      </p:sp>
    </p:spTree>
    <p:extLst>
      <p:ext uri="{BB962C8B-B14F-4D97-AF65-F5344CB8AC3E}">
        <p14:creationId xmlns:p14="http://schemas.microsoft.com/office/powerpoint/2010/main" val="31754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150" y="2044301"/>
            <a:ext cx="2395207" cy="415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 </a:t>
            </a:r>
            <a:r>
              <a:rPr lang="en-US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update </a:t>
            </a: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ข้อมูลรายปี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3861" y="2564679"/>
            <a:ext cx="4033476" cy="1062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91" indent="-34299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h-TH" sz="2101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นาย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 พักใจดี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en-US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update </a:t>
            </a: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ข้อมูลต้นไม้รายต้น</a:t>
            </a:r>
          </a:p>
          <a:p>
            <a:pPr>
              <a:lnSpc>
                <a:spcPct val="150000"/>
              </a:lnSpc>
            </a:pP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5" y="3645081"/>
            <a:ext cx="5023866" cy="22545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449" y="4088570"/>
            <a:ext cx="5408551" cy="18110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4864" y="1683386"/>
            <a:ext cx="1244251" cy="383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กรณีศึกษาที่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4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5138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65" y="1592318"/>
            <a:ext cx="7724870" cy="4281900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005418" y="1592318"/>
            <a:ext cx="2160803" cy="1026381"/>
          </a:xfrm>
          <a:prstGeom prst="wedgeRoundRectCallout">
            <a:avLst>
              <a:gd name="adj1" fmla="val 92556"/>
              <a:gd name="adj2" fmla="val 679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“ต้นไม้ของฉัน” เพื่อจะเข้าไปดูต้นไม้ของตนเอง</a:t>
            </a:r>
          </a:p>
        </p:txBody>
      </p:sp>
    </p:spTree>
    <p:extLst>
      <p:ext uri="{BB962C8B-B14F-4D97-AF65-F5344CB8AC3E}">
        <p14:creationId xmlns:p14="http://schemas.microsoft.com/office/powerpoint/2010/main" val="426294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24" y="1862419"/>
            <a:ext cx="8044952" cy="3257991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736575" y="3915181"/>
            <a:ext cx="2160803" cy="1026381"/>
          </a:xfrm>
          <a:prstGeom prst="wedgeRoundRectCallout">
            <a:avLst>
              <a:gd name="adj1" fmla="val -19741"/>
              <a:gd name="adj2" fmla="val -8996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“สัก” ชื่อต้นไม้ที่ต้องการเข้าไป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</a:t>
            </a:r>
            <a:endParaRPr lang="th-TH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636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43056"/>
            <a:ext cx="5808655" cy="3222268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720" y="3886951"/>
            <a:ext cx="5328281" cy="1992753"/>
          </a:xfrm>
          <a:prstGeom prst="rect">
            <a:avLst/>
          </a:prstGeom>
        </p:spPr>
      </p:pic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1660752" y="4704079"/>
            <a:ext cx="2160803" cy="1026381"/>
          </a:xfrm>
          <a:prstGeom prst="wedgeRoundRectCallout">
            <a:avLst>
              <a:gd name="adj1" fmla="val -56700"/>
              <a:gd name="adj2" fmla="val -9096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เมื่อเข้ามาแล้วให้คลิก “อัพเดตข้อมูลต้นไม้”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322765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06" y="1538298"/>
            <a:ext cx="7859189" cy="437971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2573257" y="3915181"/>
            <a:ext cx="2160803" cy="1026381"/>
          </a:xfrm>
          <a:prstGeom prst="wedgeRoundRectCallout">
            <a:avLst>
              <a:gd name="adj1" fmla="val -57648"/>
              <a:gd name="adj2" fmla="val -8896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กรอกข้อมูลต้นไม้ที่มีการเปลี่ยนแปลง</a:t>
            </a:r>
          </a:p>
        </p:txBody>
      </p:sp>
    </p:spTree>
    <p:extLst>
      <p:ext uri="{BB962C8B-B14F-4D97-AF65-F5344CB8AC3E}">
        <p14:creationId xmlns:p14="http://schemas.microsoft.com/office/powerpoint/2010/main" val="24826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53" y="1592318"/>
            <a:ext cx="7210095" cy="414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3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23" y="1646338"/>
            <a:ext cx="7837755" cy="400104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5328281" y="1538298"/>
            <a:ext cx="2971104" cy="702261"/>
          </a:xfrm>
          <a:prstGeom prst="wedgeRoundRectCallout">
            <a:avLst>
              <a:gd name="adj1" fmla="val -71543"/>
              <a:gd name="adj2" fmla="val -691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เลือก“สรุป” เพื่อดูรายละเอียดของต้นไม้ที่ต้องการจะอัพเดต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411197" y="4982959"/>
            <a:ext cx="2322863" cy="1026381"/>
          </a:xfrm>
          <a:prstGeom prst="wedgeRoundRectCallout">
            <a:avLst>
              <a:gd name="adj1" fmla="val -35352"/>
              <a:gd name="adj2" fmla="val -9600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ตรวจดูรายละเอียดของต้นไม้ว่าถูกต้องหรือไม่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4842100" y="5107737"/>
            <a:ext cx="2322863" cy="776824"/>
          </a:xfrm>
          <a:prstGeom prst="wedgeRoundRectCallout">
            <a:avLst>
              <a:gd name="adj1" fmla="val 64262"/>
              <a:gd name="adj2" fmla="val -420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เมื่อตรวจสอบเสร็จเรียบร้อย คลิก “ลงทะเบียนต้นไม้”</a:t>
            </a:r>
          </a:p>
        </p:txBody>
      </p:sp>
    </p:spTree>
    <p:extLst>
      <p:ext uri="{BB962C8B-B14F-4D97-AF65-F5344CB8AC3E}">
        <p14:creationId xmlns:p14="http://schemas.microsoft.com/office/powerpoint/2010/main" val="412510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65" y="1592318"/>
            <a:ext cx="7724870" cy="4281900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005418" y="1592318"/>
            <a:ext cx="2160803" cy="1026381"/>
          </a:xfrm>
          <a:prstGeom prst="wedgeRoundRectCallout">
            <a:avLst>
              <a:gd name="adj1" fmla="val 92556"/>
              <a:gd name="adj2" fmla="val 679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“ต้นไม้ของฉัน” เพื่อจะเข้าไปดูต้นไม้ที่ได้อัพเดต</a:t>
            </a:r>
          </a:p>
        </p:txBody>
      </p:sp>
    </p:spTree>
    <p:extLst>
      <p:ext uri="{BB962C8B-B14F-4D97-AF65-F5344CB8AC3E}">
        <p14:creationId xmlns:p14="http://schemas.microsoft.com/office/powerpoint/2010/main" val="62641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53530"/>
            <a:ext cx="7544822" cy="1993376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332" y="3814205"/>
            <a:ext cx="7530532" cy="1979087"/>
          </a:xfrm>
          <a:prstGeom prst="rect">
            <a:avLst/>
          </a:prstGeom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6138582" y="2811156"/>
            <a:ext cx="2160803" cy="1026381"/>
          </a:xfrm>
          <a:prstGeom prst="wedgeRoundRectCallout">
            <a:avLst>
              <a:gd name="adj1" fmla="val 11058"/>
              <a:gd name="adj2" fmla="val 105554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รายละเอียดของต้นไม้จะมีการเปลี่ยนแปลงตามที่เราอัพเดตข้อมูลไป</a:t>
            </a:r>
          </a:p>
        </p:txBody>
      </p:sp>
    </p:spTree>
    <p:extLst>
      <p:ext uri="{BB962C8B-B14F-4D97-AF65-F5344CB8AC3E}">
        <p14:creationId xmlns:p14="http://schemas.microsoft.com/office/powerpoint/2010/main" val="333389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</a:t>
            </a:r>
            <a:r>
              <a:rPr lang="en-US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Update </a:t>
            </a: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ข้อมูลต้นไม้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338" y="1538297"/>
            <a:ext cx="3565324" cy="429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1430258"/>
            <a:ext cx="4572000" cy="45711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547254" y="1777992"/>
            <a:ext cx="7801769" cy="415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70" indent="-214370" algn="thaiDist">
              <a:spcBef>
                <a:spcPts val="139"/>
              </a:spcBef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</a:t>
            </a: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ประชาชนทั่วไป ซื้อต้นไม้จากนายหนึ่ง หนึ่งเดียว ทำให้ต้นไม้เปลี่ยนเจ้าของ</a:t>
            </a:r>
            <a:endParaRPr lang="en-US" sz="2101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56131" y="3157273"/>
            <a:ext cx="2565984" cy="2513906"/>
            <a:chOff x="1826930" y="1969294"/>
            <a:chExt cx="3420420" cy="3351003"/>
          </a:xfrm>
        </p:grpSpPr>
        <p:grpSp>
          <p:nvGrpSpPr>
            <p:cNvPr id="35" name="Group 34"/>
            <p:cNvGrpSpPr/>
            <p:nvPr/>
          </p:nvGrpSpPr>
          <p:grpSpPr>
            <a:xfrm>
              <a:off x="1845940" y="2348880"/>
              <a:ext cx="3035175" cy="2728811"/>
              <a:chOff x="2939602" y="2243013"/>
              <a:chExt cx="3035175" cy="2728811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939602" y="2282943"/>
                <a:ext cx="2127375" cy="2653470"/>
                <a:chOff x="2939602" y="2282943"/>
                <a:chExt cx="2127375" cy="2653470"/>
              </a:xfrm>
            </p:grpSpPr>
            <p:sp>
              <p:nvSpPr>
                <p:cNvPr id="47" name="Flowchart: Manual Operation 46"/>
                <p:cNvSpPr/>
                <p:nvPr/>
              </p:nvSpPr>
              <p:spPr>
                <a:xfrm rot="8049237">
                  <a:off x="2676555" y="2545990"/>
                  <a:ext cx="2653470" cy="2127375"/>
                </a:xfrm>
                <a:prstGeom prst="flowChartManualOperation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3157" y="313501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49" name="Picture 48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67350" y="2780928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50" name="Picture 4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47217" y="348184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51" name="Picture 5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1277" y="3933056"/>
                  <a:ext cx="435940" cy="504056"/>
                </a:xfrm>
                <a:prstGeom prst="rect">
                  <a:avLst/>
                </a:prstGeom>
              </p:spPr>
            </p:pic>
          </p:grpSp>
          <p:cxnSp>
            <p:nvCxnSpPr>
              <p:cNvPr id="43" name="Straight Arrow Connector 42"/>
              <p:cNvCxnSpPr/>
              <p:nvPr/>
            </p:nvCxnSpPr>
            <p:spPr>
              <a:xfrm>
                <a:off x="3142084" y="2243013"/>
                <a:ext cx="425266" cy="53791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 flipH="1" flipV="1">
                <a:off x="4799784" y="3534581"/>
                <a:ext cx="1174993" cy="1992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H="1" flipV="1">
                <a:off x="4403506" y="3878144"/>
                <a:ext cx="841708" cy="4456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H="1" flipV="1">
                <a:off x="3887637" y="4287141"/>
                <a:ext cx="614680" cy="68468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Straight Arrow Connector 35"/>
            <p:cNvCxnSpPr/>
            <p:nvPr/>
          </p:nvCxnSpPr>
          <p:spPr>
            <a:xfrm flipH="1">
              <a:off x="3656410" y="2364104"/>
              <a:ext cx="702245" cy="5951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895167" y="2040534"/>
              <a:ext cx="1340188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ขอบเขตที่ดิน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26930" y="1969294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55631" y="4249049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65932" y="486490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5807" y="366684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4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73810" y="2139777"/>
            <a:ext cx="2169184" cy="1062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101" b="1" u="sng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นาย</a:t>
            </a:r>
            <a:r>
              <a:rPr lang="th-TH" sz="2101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 พักใจดี </a:t>
            </a:r>
          </a:p>
          <a:p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ขายต้นไม้ ให้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 </a:t>
            </a:r>
            <a:endParaRPr lang="th-TH" sz="2101" b="1" u="sng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endParaRPr lang="th-TH" sz="2101" u="sng" dirty="0"/>
          </a:p>
        </p:txBody>
      </p:sp>
      <p:sp>
        <p:nvSpPr>
          <p:cNvPr id="53" name="TextBox 52"/>
          <p:cNvSpPr txBox="1"/>
          <p:nvPr/>
        </p:nvSpPr>
        <p:spPr>
          <a:xfrm>
            <a:off x="4918708" y="2169371"/>
            <a:ext cx="2779928" cy="965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 </a:t>
            </a:r>
          </a:p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ต้นไม้ เปลี่ยนเจ้าของเป็นของตนเอง</a:t>
            </a:r>
          </a:p>
          <a:p>
            <a:pPr>
              <a:lnSpc>
                <a:spcPct val="90000"/>
              </a:lnSpc>
            </a:pPr>
            <a:endParaRPr lang="th-TH" sz="2101" u="sng" dirty="0"/>
          </a:p>
        </p:txBody>
      </p:sp>
      <p:grpSp>
        <p:nvGrpSpPr>
          <p:cNvPr id="54" name="Group 53"/>
          <p:cNvGrpSpPr/>
          <p:nvPr/>
        </p:nvGrpSpPr>
        <p:grpSpPr>
          <a:xfrm>
            <a:off x="6270943" y="3146117"/>
            <a:ext cx="2565984" cy="2513906"/>
            <a:chOff x="1826930" y="1969294"/>
            <a:chExt cx="3420420" cy="3351003"/>
          </a:xfrm>
        </p:grpSpPr>
        <p:grpSp>
          <p:nvGrpSpPr>
            <p:cNvPr id="55" name="Group 54"/>
            <p:cNvGrpSpPr/>
            <p:nvPr/>
          </p:nvGrpSpPr>
          <p:grpSpPr>
            <a:xfrm>
              <a:off x="1845940" y="2348880"/>
              <a:ext cx="3035175" cy="2728811"/>
              <a:chOff x="2939602" y="2243013"/>
              <a:chExt cx="3035175" cy="2728811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2939602" y="2282943"/>
                <a:ext cx="2127375" cy="2653470"/>
                <a:chOff x="2939602" y="2282943"/>
                <a:chExt cx="2127375" cy="2653470"/>
              </a:xfrm>
            </p:grpSpPr>
            <p:sp>
              <p:nvSpPr>
                <p:cNvPr id="67" name="Flowchart: Manual Operation 66"/>
                <p:cNvSpPr/>
                <p:nvPr/>
              </p:nvSpPr>
              <p:spPr>
                <a:xfrm rot="8049237">
                  <a:off x="2676555" y="2545990"/>
                  <a:ext cx="2653470" cy="2127375"/>
                </a:xfrm>
                <a:prstGeom prst="flowChartManualOperation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pic>
              <p:nvPicPr>
                <p:cNvPr id="68" name="Picture 6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3157" y="313501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69" name="Picture 68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67350" y="2780928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70" name="Picture 6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47217" y="348184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71" name="Picture 7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1277" y="3933056"/>
                  <a:ext cx="435940" cy="504056"/>
                </a:xfrm>
                <a:prstGeom prst="rect">
                  <a:avLst/>
                </a:prstGeom>
              </p:spPr>
            </p:pic>
          </p:grpSp>
          <p:cxnSp>
            <p:nvCxnSpPr>
              <p:cNvPr id="63" name="Straight Arrow Connector 62"/>
              <p:cNvCxnSpPr/>
              <p:nvPr/>
            </p:nvCxnSpPr>
            <p:spPr>
              <a:xfrm>
                <a:off x="3142084" y="2243013"/>
                <a:ext cx="425266" cy="53791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 flipH="1" flipV="1">
                <a:off x="4799784" y="3534581"/>
                <a:ext cx="1174993" cy="1992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/>
              <p:cNvCxnSpPr/>
              <p:nvPr/>
            </p:nvCxnSpPr>
            <p:spPr>
              <a:xfrm flipH="1" flipV="1">
                <a:off x="4403506" y="3878144"/>
                <a:ext cx="841708" cy="4456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 flipH="1" flipV="1">
                <a:off x="3887637" y="4287141"/>
                <a:ext cx="614680" cy="68468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6" name="Straight Arrow Connector 55"/>
            <p:cNvCxnSpPr/>
            <p:nvPr/>
          </p:nvCxnSpPr>
          <p:spPr>
            <a:xfrm flipH="1">
              <a:off x="3656410" y="2364104"/>
              <a:ext cx="702245" cy="5951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895167" y="2040534"/>
              <a:ext cx="1340188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ขอบเขตที่ดิน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26930" y="1969294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155631" y="4249049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365932" y="486490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885807" y="366684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4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3508959" y="3882851"/>
            <a:ext cx="2107940" cy="932958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เปลี่ยนเจ้าของ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7133" y="1466060"/>
            <a:ext cx="1244251" cy="383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กรณีศึกษาที่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5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56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80" y="1538298"/>
            <a:ext cx="7723440" cy="4386857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275518" y="4239301"/>
            <a:ext cx="2160803" cy="1026381"/>
          </a:xfrm>
          <a:prstGeom prst="wedgeRoundRectCallout">
            <a:avLst>
              <a:gd name="adj1" fmla="val 92556"/>
              <a:gd name="adj2" fmla="val 679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“ขาย” เพื่อจะเข้าไปสร้างใบคำขอเพื่อขายต้นไม้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41981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67" y="2593068"/>
            <a:ext cx="7823466" cy="1671864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923759" y="1754378"/>
            <a:ext cx="2160803" cy="1026381"/>
          </a:xfrm>
          <a:prstGeom prst="wedgeRoundRectCallout">
            <a:avLst>
              <a:gd name="adj1" fmla="val -87972"/>
              <a:gd name="adj2" fmla="val 5068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“สร้างคำขอซื้อขาย” เพื่อจะเข้าไปสร้างใบคำขอเพื่อขายต้นไม้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361190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96" y="1754378"/>
            <a:ext cx="6458825" cy="3372307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5652401" y="4613494"/>
            <a:ext cx="2160803" cy="1026381"/>
          </a:xfrm>
          <a:prstGeom prst="wedgeRoundRectCallout">
            <a:avLst>
              <a:gd name="adj1" fmla="val -91289"/>
              <a:gd name="adj2" fmla="val -9195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กรอกข้อมูลของผู้ยื่นคำขอที่ต้องการขายต้นไม้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397877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676" y="1635997"/>
            <a:ext cx="6458825" cy="4365423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6385099" y="1484278"/>
            <a:ext cx="2454486" cy="1026381"/>
          </a:xfrm>
          <a:prstGeom prst="wedgeRoundRectCallout">
            <a:avLst>
              <a:gd name="adj1" fmla="val -91763"/>
              <a:gd name="adj2" fmla="val 3572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“ต้นไม้” ที่ต้องการจะขาย</a:t>
            </a:r>
          </a:p>
        </p:txBody>
      </p:sp>
    </p:spTree>
    <p:extLst>
      <p:ext uri="{BB962C8B-B14F-4D97-AF65-F5344CB8AC3E}">
        <p14:creationId xmlns:p14="http://schemas.microsoft.com/office/powerpoint/2010/main" val="42304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772" y="1538298"/>
            <a:ext cx="6144457" cy="4336843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3059438" y="3807141"/>
            <a:ext cx="2454486" cy="1026381"/>
          </a:xfrm>
          <a:prstGeom prst="wedgeRoundRectCallout">
            <a:avLst>
              <a:gd name="adj1" fmla="val -78832"/>
              <a:gd name="adj2" fmla="val 3572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เมื่อเลือก “ต้นไม้” ที่ต้องการจะขายแล้ว คลิก “เพิ่มลงในรายการ”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7002904" y="4296852"/>
            <a:ext cx="2070409" cy="918341"/>
          </a:xfrm>
          <a:prstGeom prst="wedgeRoundRectCallout">
            <a:avLst>
              <a:gd name="adj1" fmla="val -35315"/>
              <a:gd name="adj2" fmla="val 10261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“บันทึกและส่ง” เพื่อสร้างใบคำขอ</a:t>
            </a:r>
          </a:p>
        </p:txBody>
      </p:sp>
    </p:spTree>
    <p:extLst>
      <p:ext uri="{BB962C8B-B14F-4D97-AF65-F5344CB8AC3E}">
        <p14:creationId xmlns:p14="http://schemas.microsoft.com/office/powerpoint/2010/main" val="389559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" y="814259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74" y="2485897"/>
            <a:ext cx="7773453" cy="188620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139839" y="2348599"/>
            <a:ext cx="2863064" cy="918341"/>
          </a:xfrm>
          <a:prstGeom prst="wedgeRoundRectCallout">
            <a:avLst>
              <a:gd name="adj1" fmla="val -35315"/>
              <a:gd name="adj2" fmla="val 10261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สร้างใบคำขอเสร็จเรียบร้อย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42753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6950522" y="3255389"/>
            <a:ext cx="1975221" cy="3416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th-TH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อั่ง</a:t>
            </a:r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เปา อินที</a:t>
            </a:r>
            <a:r>
              <a:rPr lang="th-TH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</a:t>
            </a:r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จำกัด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28" y="1487131"/>
            <a:ext cx="8429437" cy="971803"/>
          </a:xfrm>
        </p:spPr>
        <p:txBody>
          <a:bodyPr>
            <a:noAutofit/>
          </a:bodyPr>
          <a:lstStyle/>
          <a:p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นายงอ พารา (จากกรณีศึกษา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ต่อเนื่องกรณีศึกษา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</a:p>
          <a:p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ต้องการตัดไม้ และเคลื่อนย้ายไม้ส่งไปจำหน่ายที่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อั่ง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เปา อินที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จำกัด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โดยทำสัญญาซื้อขายที่โรงงาน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sp>
        <p:nvSpPr>
          <p:cNvPr id="6" name="Rectangle 5"/>
          <p:cNvSpPr/>
          <p:nvPr/>
        </p:nvSpPr>
        <p:spPr>
          <a:xfrm>
            <a:off x="206608" y="2377289"/>
            <a:ext cx="4923143" cy="738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 แจ้งตัด ต้นสัก </a:t>
            </a:r>
          </a:p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 แจ้งขนย้ายไป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อั่ง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เปา อินที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จำกัด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20698" y="3304799"/>
            <a:ext cx="2565984" cy="2513906"/>
            <a:chOff x="1826930" y="1969294"/>
            <a:chExt cx="3420420" cy="3351003"/>
          </a:xfrm>
        </p:grpSpPr>
        <p:grpSp>
          <p:nvGrpSpPr>
            <p:cNvPr id="8" name="Group 7"/>
            <p:cNvGrpSpPr/>
            <p:nvPr/>
          </p:nvGrpSpPr>
          <p:grpSpPr>
            <a:xfrm>
              <a:off x="1845940" y="2348880"/>
              <a:ext cx="3035175" cy="2728811"/>
              <a:chOff x="2939602" y="2243013"/>
              <a:chExt cx="3035175" cy="2728811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939602" y="2282943"/>
                <a:ext cx="2127375" cy="2653470"/>
                <a:chOff x="2939602" y="2282943"/>
                <a:chExt cx="2127375" cy="2653470"/>
              </a:xfrm>
            </p:grpSpPr>
            <p:sp>
              <p:nvSpPr>
                <p:cNvPr id="20" name="Flowchart: Manual Operation 19"/>
                <p:cNvSpPr/>
                <p:nvPr/>
              </p:nvSpPr>
              <p:spPr>
                <a:xfrm rot="8049237">
                  <a:off x="2676555" y="2545990"/>
                  <a:ext cx="2653470" cy="2127375"/>
                </a:xfrm>
                <a:prstGeom prst="flowChartManualOperation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3157" y="313501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67350" y="2780928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47217" y="3481843"/>
                  <a:ext cx="435940" cy="504056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1277" y="3933056"/>
                  <a:ext cx="435940" cy="504056"/>
                </a:xfrm>
                <a:prstGeom prst="rect">
                  <a:avLst/>
                </a:prstGeom>
              </p:spPr>
            </p:pic>
          </p:grpSp>
          <p:cxnSp>
            <p:nvCxnSpPr>
              <p:cNvPr id="16" name="Straight Arrow Connector 15"/>
              <p:cNvCxnSpPr/>
              <p:nvPr/>
            </p:nvCxnSpPr>
            <p:spPr>
              <a:xfrm>
                <a:off x="3142084" y="2243013"/>
                <a:ext cx="425266" cy="53791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 flipV="1">
                <a:off x="4799784" y="3534581"/>
                <a:ext cx="1174993" cy="1992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4403506" y="3878144"/>
                <a:ext cx="841708" cy="4456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H="1" flipV="1">
                <a:off x="3887637" y="4287141"/>
                <a:ext cx="614680" cy="68468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Arrow Connector 8"/>
            <p:cNvCxnSpPr/>
            <p:nvPr/>
          </p:nvCxnSpPr>
          <p:spPr>
            <a:xfrm flipH="1">
              <a:off x="3656410" y="2364104"/>
              <a:ext cx="702245" cy="5951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895167" y="2040534"/>
              <a:ext cx="1340188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ขอบเขตที่ดิน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6930" y="1969294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55631" y="4249049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65932" y="486490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85807" y="3666846"/>
              <a:ext cx="361543" cy="455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4</a:t>
              </a:r>
              <a:endParaRPr lang="th-TH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59" name="Rectangle 58"/>
          <p:cNvSpPr/>
          <p:nvPr/>
        </p:nvSpPr>
        <p:spPr>
          <a:xfrm>
            <a:off x="3778117" y="5636703"/>
            <a:ext cx="2243982" cy="136426"/>
          </a:xfrm>
          <a:prstGeom prst="rect">
            <a:avLst/>
          </a:prstGeom>
          <a:solidFill>
            <a:srgbClr val="E5E5E5"/>
          </a:solidFill>
          <a:ln>
            <a:solidFill>
              <a:srgbClr val="E9E9E9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06" y="4990819"/>
            <a:ext cx="914638" cy="914638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5935656" y="3544118"/>
            <a:ext cx="3100467" cy="2237828"/>
            <a:chOff x="5854904" y="6104870"/>
            <a:chExt cx="3627467" cy="2982994"/>
          </a:xfrm>
        </p:grpSpPr>
        <p:sp>
          <p:nvSpPr>
            <p:cNvPr id="44" name="Rectangle 43"/>
            <p:cNvSpPr/>
            <p:nvPr/>
          </p:nvSpPr>
          <p:spPr>
            <a:xfrm>
              <a:off x="5854904" y="8901839"/>
              <a:ext cx="3627467" cy="178444"/>
            </a:xfrm>
            <a:prstGeom prst="rect">
              <a:avLst/>
            </a:prstGeom>
            <a:solidFill>
              <a:srgbClr val="313538"/>
            </a:solidFill>
            <a:ln>
              <a:solidFill>
                <a:srgbClr val="3135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35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5956042" y="6104870"/>
              <a:ext cx="3419379" cy="2982994"/>
              <a:chOff x="679892" y="6698622"/>
              <a:chExt cx="3419379" cy="2982994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flipH="1">
                <a:off x="1673511" y="6698622"/>
                <a:ext cx="1178229" cy="1523357"/>
              </a:xfrm>
              <a:prstGeom prst="line">
                <a:avLst/>
              </a:prstGeom>
              <a:ln w="57150">
                <a:solidFill>
                  <a:srgbClr val="31353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892" y="7599154"/>
                <a:ext cx="2070710" cy="2070710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9750" y="8012095"/>
                <a:ext cx="1669521" cy="1669521"/>
              </a:xfrm>
              <a:prstGeom prst="rect">
                <a:avLst/>
              </a:prstGeom>
            </p:spPr>
          </p:pic>
        </p:grpSp>
      </p:grpSp>
      <p:sp>
        <p:nvSpPr>
          <p:cNvPr id="32" name="TextBox 31"/>
          <p:cNvSpPr txBox="1"/>
          <p:nvPr/>
        </p:nvSpPr>
        <p:spPr>
          <a:xfrm>
            <a:off x="64445" y="1488330"/>
            <a:ext cx="1244251" cy="383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กรณีศึกษาที่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6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15171" y="2354914"/>
            <a:ext cx="3349244" cy="738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นายงอ พารา แจ้งขายท่อนไม้สัก </a:t>
            </a:r>
          </a:p>
          <a:p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ให้กับ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อั่ง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เปา อินที</a:t>
            </a:r>
            <a:r>
              <a:rPr lang="th-TH" sz="2101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จำกัด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296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44" y="1592318"/>
            <a:ext cx="7389113" cy="4277907"/>
          </a:xfrm>
          <a:prstGeom prst="rect">
            <a:avLst/>
          </a:prstGeom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3329538" y="2618699"/>
            <a:ext cx="2160803" cy="1026381"/>
          </a:xfrm>
          <a:prstGeom prst="wedgeRoundRectCallout">
            <a:avLst>
              <a:gd name="adj1" fmla="val 82132"/>
              <a:gd name="adj2" fmla="val 2375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“ตัด” เพื่อจะเข้าไปสร้างใบคำขอเพื่อตัดต้นไม้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223335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74" y="2685950"/>
            <a:ext cx="7773453" cy="1486101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653659" y="1808398"/>
            <a:ext cx="2160803" cy="1026381"/>
          </a:xfrm>
          <a:prstGeom prst="wedgeRoundRectCallout">
            <a:avLst>
              <a:gd name="adj1" fmla="val -87972"/>
              <a:gd name="adj2" fmla="val 5068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“สร้างคำขอแจ้งตัด” เพื่อจะเข้าไปสร้างใบคำขอเพื่อตัดต้นไม้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188346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942" y="1592318"/>
            <a:ext cx="5930116" cy="410821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6084562" y="3429000"/>
            <a:ext cx="2160803" cy="1026381"/>
          </a:xfrm>
          <a:prstGeom prst="wedgeRoundRectCallout">
            <a:avLst>
              <a:gd name="adj1" fmla="val -107399"/>
              <a:gd name="adj2" fmla="val -3509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</a:t>
            </a:r>
          </a:p>
        </p:txBody>
      </p:sp>
    </p:spTree>
    <p:extLst>
      <p:ext uri="{BB962C8B-B14F-4D97-AF65-F5344CB8AC3E}">
        <p14:creationId xmlns:p14="http://schemas.microsoft.com/office/powerpoint/2010/main" val="89895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60" y="1646338"/>
            <a:ext cx="6451680" cy="39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3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187624" y="764704"/>
            <a:ext cx="75608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	ในกรณีไม้ ที่ต้องขออนุญาตให้เจ้าหน้าที่ตรวจสอบก่อนตัด  ได้แก่ ไม้สัก  ไม้ยางนา ไม้ชิงชัน  ไม้เก็ดแดง  ไม้อี</a:t>
            </a:r>
            <a:r>
              <a:rPr lang="th-TH" sz="32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เม่ง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ไม้พยุงแกลบ  ไม้กระพี้  ไม้แดงจีน  </a:t>
            </a:r>
            <a:r>
              <a:rPr lang="th-TH" sz="32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ไม้ขะ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ยุง  ไม้</a:t>
            </a:r>
            <a:r>
              <a:rPr lang="th-TH" sz="32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ชิก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ไม้กระจิก ไม้กระซิบ ไม้พะยูง  ไม้หมากพลูตั๊กแตน ไม้กระพี้เขาควาย  ไม้เก็ดดำ  ไม้อีเฒ่า  และไม้เก็ดเขาควาย</a:t>
            </a:r>
          </a:p>
          <a:p>
            <a:pPr algn="just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	 ตามมาตรา ๗ วรรคหนึ่ง  แก้ไขเติมโดยประกาศคณะรักษาความสงบแห่งชาติ ฉบับที่ ๑๐๖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๒๕๕๗ เรื่องแก้ไขเพิ่มเติมกฎหมายว่าด้วยป่าไม้  ลงวันที่ ๒๑  กรกฎาคม  พุทธศักราช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๒๕๕๗ </a:t>
            </a:r>
            <a:endParaRPr lang="th-TH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just"/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292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88" y="1808398"/>
            <a:ext cx="6458825" cy="3472333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1114716" y="4131261"/>
            <a:ext cx="2160803" cy="1026381"/>
          </a:xfrm>
          <a:prstGeom prst="wedgeRoundRectCallout">
            <a:avLst>
              <a:gd name="adj1" fmla="val 66970"/>
              <a:gd name="adj2" fmla="val -8896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ระบุจำนวนที่ต้องการตัดต้นไม้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76481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5" y="1592318"/>
            <a:ext cx="4093923" cy="282930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891" y="2672719"/>
            <a:ext cx="4201094" cy="3200834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5166221" y="4843781"/>
            <a:ext cx="2160803" cy="1026381"/>
          </a:xfrm>
          <a:prstGeom prst="wedgeRoundRectCallout">
            <a:avLst>
              <a:gd name="adj1" fmla="val 92083"/>
              <a:gd name="adj2" fmla="val 2774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เมื่อระบุจำนวนที่ต้องการตัดต้นไม้ได้แล้ว คลิก “บันทึกและส่ง” เพื่อสร้างใบคำขอ</a:t>
            </a:r>
          </a:p>
        </p:txBody>
      </p:sp>
    </p:spTree>
    <p:extLst>
      <p:ext uri="{BB962C8B-B14F-4D97-AF65-F5344CB8AC3E}">
        <p14:creationId xmlns:p14="http://schemas.microsoft.com/office/powerpoint/2010/main" val="62100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29" y="2585924"/>
            <a:ext cx="7787742" cy="1686153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628535" y="4563422"/>
            <a:ext cx="2160803" cy="1026381"/>
          </a:xfrm>
          <a:prstGeom prst="wedgeRoundRectCallout">
            <a:avLst>
              <a:gd name="adj1" fmla="val -6000"/>
              <a:gd name="adj2" fmla="val -112907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สร้างใบคำขอตัดเรียบร้อย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28553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117" y="1592318"/>
            <a:ext cx="4420367" cy="406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8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30" y="1592318"/>
            <a:ext cx="7404741" cy="427531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734060" y="4671462"/>
            <a:ext cx="2160803" cy="1026381"/>
          </a:xfrm>
          <a:prstGeom prst="wedgeRoundRectCallout">
            <a:avLst>
              <a:gd name="adj1" fmla="val 30959"/>
              <a:gd name="adj2" fmla="val -98941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“เคลื่อนย้าย” เพื่อจะเข้าไปสร้างใบคำขอเพื่อเคลื่อนย้ายต้นไม้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376151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12" y="2743108"/>
            <a:ext cx="7809177" cy="137178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193860" y="1862418"/>
            <a:ext cx="2755023" cy="1026381"/>
          </a:xfrm>
          <a:prstGeom prst="wedgeRoundRectCallout">
            <a:avLst>
              <a:gd name="adj1" fmla="val -87972"/>
              <a:gd name="adj2" fmla="val 5068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“สร้างคำขอเคลื่อนย้าย” เพื่อจะเข้าไปสร้างใบคำขอเพื่อเคลื่อนย้ายต้นไม้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35793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27" y="1672886"/>
            <a:ext cx="6458825" cy="3093662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4950141" y="4253358"/>
            <a:ext cx="2755023" cy="1026381"/>
          </a:xfrm>
          <a:prstGeom prst="wedgeRoundRectCallout">
            <a:avLst>
              <a:gd name="adj1" fmla="val -78681"/>
              <a:gd name="adj2" fmla="val -8597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</a:t>
            </a:r>
          </a:p>
        </p:txBody>
      </p:sp>
    </p:spTree>
    <p:extLst>
      <p:ext uri="{BB962C8B-B14F-4D97-AF65-F5344CB8AC3E}">
        <p14:creationId xmlns:p14="http://schemas.microsoft.com/office/powerpoint/2010/main" val="6132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55" y="1592318"/>
            <a:ext cx="5930416" cy="4165723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5760442" y="2648798"/>
            <a:ext cx="2755023" cy="1026381"/>
          </a:xfrm>
          <a:prstGeom prst="wedgeRoundRectCallout">
            <a:avLst>
              <a:gd name="adj1" fmla="val -86114"/>
              <a:gd name="adj2" fmla="val 63657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รายการท่อนไม้ที่ต้องการจะเคลื่อนย้าย</a:t>
            </a:r>
          </a:p>
        </p:txBody>
      </p:sp>
    </p:spTree>
    <p:extLst>
      <p:ext uri="{BB962C8B-B14F-4D97-AF65-F5344CB8AC3E}">
        <p14:creationId xmlns:p14="http://schemas.microsoft.com/office/powerpoint/2010/main" val="25314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217" y="1591674"/>
            <a:ext cx="6215904" cy="4386857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18111" y="3645080"/>
            <a:ext cx="2755023" cy="1026381"/>
          </a:xfrm>
          <a:prstGeom prst="wedgeRoundRectCallout">
            <a:avLst>
              <a:gd name="adj1" fmla="val 46187"/>
              <a:gd name="adj2" fmla="val -9794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เลือกไม้ท่อนที่ต้องการเคลื่อนย้ายแล้วคลิก “เพิ่มลงในรายการ”</a:t>
            </a:r>
          </a:p>
        </p:txBody>
      </p:sp>
    </p:spTree>
    <p:extLst>
      <p:ext uri="{BB962C8B-B14F-4D97-AF65-F5344CB8AC3E}">
        <p14:creationId xmlns:p14="http://schemas.microsoft.com/office/powerpoint/2010/main" val="341700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197" y="1538298"/>
            <a:ext cx="6458825" cy="4279686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0" y="2402619"/>
            <a:ext cx="2268843" cy="1026381"/>
          </a:xfrm>
          <a:prstGeom prst="wedgeRoundRectCallout">
            <a:avLst>
              <a:gd name="adj1" fmla="val 66865"/>
              <a:gd name="adj2" fmla="val 51687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รายการไม้ท่อนที่จะเคลื่อนย้าย</a:t>
            </a:r>
          </a:p>
        </p:txBody>
      </p:sp>
    </p:spTree>
    <p:extLst>
      <p:ext uri="{BB962C8B-B14F-4D97-AF65-F5344CB8AC3E}">
        <p14:creationId xmlns:p14="http://schemas.microsoft.com/office/powerpoint/2010/main" val="121278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077" y="1808398"/>
            <a:ext cx="6251628" cy="2179139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412455" y="4365678"/>
            <a:ext cx="2755023" cy="1026381"/>
          </a:xfrm>
          <a:prstGeom prst="wedgeRoundRectCallout">
            <a:avLst>
              <a:gd name="adj1" fmla="val 38010"/>
              <a:gd name="adj2" fmla="val -969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“ต้นทาง”</a:t>
            </a:r>
          </a:p>
        </p:txBody>
      </p:sp>
    </p:spTree>
    <p:extLst>
      <p:ext uri="{BB962C8B-B14F-4D97-AF65-F5344CB8AC3E}">
        <p14:creationId xmlns:p14="http://schemas.microsoft.com/office/powerpoint/2010/main" val="25927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0258"/>
            <a:ext cx="6251628" cy="3250846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175" y="4622490"/>
            <a:ext cx="6458825" cy="1378930"/>
          </a:xfrm>
          <a:prstGeom prst="rect">
            <a:avLst/>
          </a:prstGeom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6388977" y="1646338"/>
            <a:ext cx="2755023" cy="1026381"/>
          </a:xfrm>
          <a:prstGeom prst="wedgeRoundRectCallout">
            <a:avLst>
              <a:gd name="adj1" fmla="val -99121"/>
              <a:gd name="adj2" fmla="val 3073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“ปลายทาง”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6309173" y="3320960"/>
            <a:ext cx="2755023" cy="1026381"/>
          </a:xfrm>
          <a:prstGeom prst="wedgeRoundRectCallout">
            <a:avLst>
              <a:gd name="adj1" fmla="val -32971"/>
              <a:gd name="adj2" fmla="val 1085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“พาหนะ” เมื่อกรอกข้อมูลครบ คลิก “บันทึกและส่ง” เพื่อสร้างใบคำขอเคลื่อนย้าย</a:t>
            </a:r>
          </a:p>
        </p:txBody>
      </p:sp>
    </p:spTree>
    <p:extLst>
      <p:ext uri="{BB962C8B-B14F-4D97-AF65-F5344CB8AC3E}">
        <p14:creationId xmlns:p14="http://schemas.microsoft.com/office/powerpoint/2010/main" val="94779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4" y="2664516"/>
            <a:ext cx="7802032" cy="1528969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952656" y="4509401"/>
            <a:ext cx="2755023" cy="1026381"/>
          </a:xfrm>
          <a:prstGeom prst="wedgeRoundRectCallout">
            <a:avLst>
              <a:gd name="adj1" fmla="val -32600"/>
              <a:gd name="adj2" fmla="val -9594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สร้างใบคำขอเคลื่อนย้ายเรียบร้อย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210342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sp>
        <p:nvSpPr>
          <p:cNvPr id="7" name="Rectangle 6"/>
          <p:cNvSpPr/>
          <p:nvPr/>
        </p:nvSpPr>
        <p:spPr>
          <a:xfrm>
            <a:off x="1386362" y="1495459"/>
            <a:ext cx="8166381" cy="738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101" b="1" dirty="0"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นายคอ กันนา </a:t>
            </a:r>
            <a:r>
              <a:rPr lang="th-TH" sz="2101" b="1" dirty="0">
                <a:ea typeface="Calibri" panose="020F0502020204030204" pitchFamily="34" charset="0"/>
                <a:cs typeface="TH SarabunPSK" panose="020B0500040200020003" pitchFamily="34" charset="-34"/>
              </a:rPr>
              <a:t>(ต่อเนื่องจากกรณีที่ </a:t>
            </a:r>
            <a:r>
              <a:rPr lang="en-US" sz="2101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</a:t>
            </a:r>
            <a:r>
              <a:rPr lang="th-TH" sz="2101" b="1" dirty="0">
                <a:ea typeface="Calibri" panose="020F0502020204030204" pitchFamily="34" charset="0"/>
                <a:cs typeface="TH SarabunPSK" panose="020B0500040200020003" pitchFamily="34" charset="-34"/>
              </a:rPr>
              <a:t>) ตัดแปลงยางพารา (</a:t>
            </a:r>
            <a:r>
              <a:rPr lang="th-TH" sz="2101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บางส่วน)</a:t>
            </a:r>
            <a:r>
              <a:rPr lang="th-TH" sz="2101" b="1" dirty="0"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</a:p>
          <a:p>
            <a:r>
              <a:rPr lang="th-TH" sz="2101" b="1" dirty="0">
                <a:ea typeface="Calibri" panose="020F0502020204030204" pitchFamily="34" charset="0"/>
                <a:cs typeface="TH SarabunPSK" panose="020B0500040200020003" pitchFamily="34" charset="-34"/>
              </a:rPr>
              <a:t>และขนย้ายไป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“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นายอาคม กันแสง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 </a:t>
            </a:r>
            <a:endParaRPr lang="th-TH" sz="2101" b="1" dirty="0"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417" y="2203339"/>
            <a:ext cx="5618088" cy="1062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sz="2101" b="1" dirty="0">
              <a:latin typeface="Calibri" panose="020F0502020204030204" pitchFamily="34" charset="0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นายคอ กันนา </a:t>
            </a:r>
            <a:r>
              <a:rPr lang="th-TH" sz="2101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แจ้งตัดยางพารา</a:t>
            </a:r>
          </a:p>
          <a:p>
            <a:pPr marL="342991" indent="-342991">
              <a:buFont typeface="Wingdings" panose="05000000000000000000" pitchFamily="2" charset="2"/>
              <a:buChar char="v"/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นายคอ กันนา </a:t>
            </a:r>
            <a:r>
              <a:rPr lang="th-TH" sz="2101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แจ้งขนย้ายไปยัง 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</a:t>
            </a:r>
            <a:r>
              <a:rPr lang="th-TH" sz="2101" b="1">
                <a:latin typeface="TH SarabunPSK" panose="020B0500040200020003" pitchFamily="34" charset="-34"/>
                <a:cs typeface="TH SarabunPSK" panose="020B0500040200020003" pitchFamily="34" charset="-34"/>
              </a:rPr>
              <a:t>อาคม กันแสง</a:t>
            </a:r>
            <a:r>
              <a:rPr lang="en-US" sz="2101" b="1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14715" y="3179077"/>
            <a:ext cx="2704877" cy="2882264"/>
            <a:chOff x="1435847" y="1264977"/>
            <a:chExt cx="5003812" cy="5331965"/>
          </a:xfrm>
        </p:grpSpPr>
        <p:sp>
          <p:nvSpPr>
            <p:cNvPr id="11" name="Flowchart: Manual Operation 10"/>
            <p:cNvSpPr/>
            <p:nvPr/>
          </p:nvSpPr>
          <p:spPr>
            <a:xfrm rot="2142088">
              <a:off x="1435847" y="2099361"/>
              <a:ext cx="2691859" cy="3280382"/>
            </a:xfrm>
            <a:prstGeom prst="flowChartManualOperation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3347748" y="1938511"/>
              <a:ext cx="353771" cy="46660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34751" y="1470154"/>
              <a:ext cx="3404908" cy="1093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ขอบเขตแปลงกระถินเทพา</a:t>
              </a:r>
            </a:p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(แปลงใหญ่)</a:t>
              </a:r>
            </a:p>
          </p:txBody>
        </p:sp>
        <p:sp>
          <p:nvSpPr>
            <p:cNvPr id="14" name="Flowchart: Manual Operation 13"/>
            <p:cNvSpPr/>
            <p:nvPr/>
          </p:nvSpPr>
          <p:spPr>
            <a:xfrm rot="13066623">
              <a:off x="1485584" y="3954608"/>
              <a:ext cx="1424799" cy="1107254"/>
            </a:xfrm>
            <a:prstGeom prst="flowChartManualOperati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2235" y="1264977"/>
              <a:ext cx="582516" cy="673534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/>
            <p:nvPr/>
          </p:nvCxnSpPr>
          <p:spPr>
            <a:xfrm flipH="1" flipV="1">
              <a:off x="2509996" y="4756239"/>
              <a:ext cx="302600" cy="7608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862554" y="5503765"/>
              <a:ext cx="3054987" cy="1093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ขอบเขตแปลงยางพารา</a:t>
              </a:r>
            </a:p>
            <a:p>
              <a:pPr>
                <a:lnSpc>
                  <a:spcPct val="90000"/>
                </a:lnSpc>
              </a:pPr>
              <a:r>
                <a:rPr 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(แปลงย่อย)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0532" y="3389840"/>
              <a:ext cx="534901" cy="576527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3450010" y="5049863"/>
            <a:ext cx="2243982" cy="136426"/>
          </a:xfrm>
          <a:prstGeom prst="rect">
            <a:avLst/>
          </a:prstGeom>
          <a:solidFill>
            <a:srgbClr val="E5E5E5"/>
          </a:solidFill>
          <a:ln>
            <a:solidFill>
              <a:srgbClr val="E9E9E9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TextBox 20"/>
          <p:cNvSpPr txBox="1"/>
          <p:nvPr/>
        </p:nvSpPr>
        <p:spPr>
          <a:xfrm>
            <a:off x="123449" y="1482015"/>
            <a:ext cx="1244251" cy="383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กรณีศึกษาที่</a:t>
            </a:r>
            <a:r>
              <a:rPr lang="en-US" sz="2101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7</a:t>
            </a:r>
            <a:endParaRPr lang="th-TH" sz="2101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702505" y="3549886"/>
            <a:ext cx="3100467" cy="1804500"/>
            <a:chOff x="5854904" y="6682491"/>
            <a:chExt cx="3627467" cy="2405373"/>
          </a:xfrm>
        </p:grpSpPr>
        <p:sp>
          <p:nvSpPr>
            <p:cNvPr id="23" name="Rectangle 22"/>
            <p:cNvSpPr/>
            <p:nvPr/>
          </p:nvSpPr>
          <p:spPr>
            <a:xfrm>
              <a:off x="5854904" y="8901839"/>
              <a:ext cx="3627467" cy="178444"/>
            </a:xfrm>
            <a:prstGeom prst="rect">
              <a:avLst/>
            </a:prstGeom>
            <a:solidFill>
              <a:srgbClr val="313538"/>
            </a:solidFill>
            <a:ln>
              <a:solidFill>
                <a:srgbClr val="3135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35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956042" y="6682491"/>
              <a:ext cx="3419379" cy="2405373"/>
              <a:chOff x="679892" y="7276243"/>
              <a:chExt cx="3419379" cy="2405373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892" y="7599154"/>
                <a:ext cx="2070710" cy="2070710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9750" y="8012095"/>
                <a:ext cx="1669521" cy="1669521"/>
              </a:xfrm>
              <a:prstGeom prst="rect">
                <a:avLst/>
              </a:prstGeom>
            </p:spPr>
          </p:pic>
          <p:cxnSp>
            <p:nvCxnSpPr>
              <p:cNvPr id="27" name="Straight Connector 26"/>
              <p:cNvCxnSpPr/>
              <p:nvPr/>
            </p:nvCxnSpPr>
            <p:spPr>
              <a:xfrm flipH="1">
                <a:off x="1673512" y="7276243"/>
                <a:ext cx="756238" cy="945736"/>
              </a:xfrm>
              <a:prstGeom prst="line">
                <a:avLst/>
              </a:prstGeom>
              <a:ln w="57150">
                <a:solidFill>
                  <a:srgbClr val="31353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23" y="4400617"/>
            <a:ext cx="914638" cy="91463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300642" y="3212920"/>
            <a:ext cx="1306768" cy="3416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นายอาคม กันแสง</a:t>
            </a:r>
          </a:p>
        </p:txBody>
      </p:sp>
    </p:spTree>
    <p:extLst>
      <p:ext uri="{BB962C8B-B14F-4D97-AF65-F5344CB8AC3E}">
        <p14:creationId xmlns:p14="http://schemas.microsoft.com/office/powerpoint/2010/main" val="228255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44" y="1592318"/>
            <a:ext cx="7389113" cy="4277907"/>
          </a:xfrm>
          <a:prstGeom prst="rect">
            <a:avLst/>
          </a:prstGeom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3329538" y="2618699"/>
            <a:ext cx="2160803" cy="1026381"/>
          </a:xfrm>
          <a:prstGeom prst="wedgeRoundRectCallout">
            <a:avLst>
              <a:gd name="adj1" fmla="val 82132"/>
              <a:gd name="adj2" fmla="val 2375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“ตัด” เพื่อจะเข้าไปสร้างใบคำขอเพื่อตัดต้นไม้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202385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78" y="2593068"/>
            <a:ext cx="7852045" cy="1671864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3653659" y="1754378"/>
            <a:ext cx="2160803" cy="1026381"/>
          </a:xfrm>
          <a:prstGeom prst="wedgeRoundRectCallout">
            <a:avLst>
              <a:gd name="adj1" fmla="val -87972"/>
              <a:gd name="adj2" fmla="val 5068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“สร้างคำขอแจ้งตัด” เพื่อจะเข้าไปสร้างใบคำขอเพื่อตัดต้นไม้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40459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942" y="1592318"/>
            <a:ext cx="5930116" cy="410821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6084562" y="3429000"/>
            <a:ext cx="2160803" cy="1026381"/>
          </a:xfrm>
          <a:prstGeom prst="wedgeRoundRectCallout">
            <a:avLst>
              <a:gd name="adj1" fmla="val -107399"/>
              <a:gd name="adj2" fmla="val -3509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</a:t>
            </a:r>
          </a:p>
        </p:txBody>
      </p:sp>
    </p:spTree>
    <p:extLst>
      <p:ext uri="{BB962C8B-B14F-4D97-AF65-F5344CB8AC3E}">
        <p14:creationId xmlns:p14="http://schemas.microsoft.com/office/powerpoint/2010/main" val="161987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60" y="1614242"/>
            <a:ext cx="6451680" cy="362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6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88" y="1174842"/>
            <a:ext cx="6458825" cy="4508317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1438836" y="3412155"/>
            <a:ext cx="2160803" cy="1026381"/>
          </a:xfrm>
          <a:prstGeom prst="wedgeRoundRectCallout">
            <a:avLst>
              <a:gd name="adj1" fmla="val 52281"/>
              <a:gd name="adj2" fmla="val -13385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ระบุจำนวนต้นไม้ที่ต้องการตัด</a:t>
            </a:r>
          </a:p>
        </p:txBody>
      </p:sp>
    </p:spTree>
    <p:extLst>
      <p:ext uri="{BB962C8B-B14F-4D97-AF65-F5344CB8AC3E}">
        <p14:creationId xmlns:p14="http://schemas.microsoft.com/office/powerpoint/2010/main" val="178412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33" y="2493042"/>
            <a:ext cx="7866334" cy="187191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1384816" y="4671462"/>
            <a:ext cx="2160803" cy="1026381"/>
          </a:xfrm>
          <a:prstGeom prst="wedgeRoundRectCallout">
            <a:avLst>
              <a:gd name="adj1" fmla="val 52281"/>
              <a:gd name="adj2" fmla="val -13385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สร้างใบคำขอตัดเรียบร้อย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63144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36" y="1538298"/>
            <a:ext cx="7346729" cy="428839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4734060" y="4671462"/>
            <a:ext cx="2160803" cy="1026381"/>
          </a:xfrm>
          <a:prstGeom prst="wedgeRoundRectCallout">
            <a:avLst>
              <a:gd name="adj1" fmla="val 29538"/>
              <a:gd name="adj2" fmla="val -10791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“เคลื่อนย้าย” เพื่อจะเข้าไปสร้างใบคำขอเพื่อเคลื่อนย้ายต้นไม้</a:t>
            </a:r>
          </a:p>
        </p:txBody>
      </p:sp>
    </p:spTree>
    <p:extLst>
      <p:ext uri="{BB962C8B-B14F-4D97-AF65-F5344CB8AC3E}">
        <p14:creationId xmlns:p14="http://schemas.microsoft.com/office/powerpoint/2010/main" val="65777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3761699" y="1790776"/>
            <a:ext cx="2755023" cy="1026381"/>
          </a:xfrm>
          <a:prstGeom prst="wedgeRoundRectCallout">
            <a:avLst>
              <a:gd name="adj1" fmla="val -79053"/>
              <a:gd name="adj2" fmla="val 6665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คลิก “สร้างคำขอเคลื่อนย้าย” เพื่อจะเข้าไปสร้างใบคำขอเพื่อเคลื่อนย้ายต้นไม้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15" y="2834780"/>
            <a:ext cx="7802032" cy="152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3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88" y="1882169"/>
            <a:ext cx="6458825" cy="3093662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5544361" y="4185281"/>
            <a:ext cx="2755023" cy="1026381"/>
          </a:xfrm>
          <a:prstGeom prst="wedgeRoundRectCallout">
            <a:avLst>
              <a:gd name="adj1" fmla="val -78681"/>
              <a:gd name="adj2" fmla="val -8597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กรอกข้อมูลผู้ยื่นคำขอ</a:t>
            </a:r>
          </a:p>
        </p:txBody>
      </p:sp>
    </p:spTree>
    <p:extLst>
      <p:ext uri="{BB962C8B-B14F-4D97-AF65-F5344CB8AC3E}">
        <p14:creationId xmlns:p14="http://schemas.microsoft.com/office/powerpoint/2010/main" val="31271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88" y="2635936"/>
            <a:ext cx="6458825" cy="1586128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4463960" y="4390560"/>
            <a:ext cx="2755023" cy="1026381"/>
          </a:xfrm>
          <a:prstGeom prst="wedgeRoundRectCallout">
            <a:avLst>
              <a:gd name="adj1" fmla="val -78681"/>
              <a:gd name="adj2" fmla="val -8597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เลือกไม้ท่อนที่ต้องการเคลื่อนย้าย คลิก “เพิ่มลงในรายการ”</a:t>
            </a:r>
          </a:p>
        </p:txBody>
      </p:sp>
    </p:spTree>
    <p:extLst>
      <p:ext uri="{BB962C8B-B14F-4D97-AF65-F5344CB8AC3E}">
        <p14:creationId xmlns:p14="http://schemas.microsoft.com/office/powerpoint/2010/main" val="353209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736" y="1862418"/>
            <a:ext cx="6251628" cy="2179139"/>
          </a:xfrm>
          <a:prstGeom prst="rect">
            <a:avLst/>
          </a:prstGeom>
        </p:spPr>
      </p:pic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1060696" y="4347341"/>
            <a:ext cx="2755023" cy="1026381"/>
          </a:xfrm>
          <a:prstGeom prst="wedgeRoundRectCallout">
            <a:avLst>
              <a:gd name="adj1" fmla="val 29091"/>
              <a:gd name="adj2" fmla="val -10093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“ต้นทาง”</a:t>
            </a:r>
          </a:p>
        </p:txBody>
      </p:sp>
    </p:spTree>
    <p:extLst>
      <p:ext uri="{BB962C8B-B14F-4D97-AF65-F5344CB8AC3E}">
        <p14:creationId xmlns:p14="http://schemas.microsoft.com/office/powerpoint/2010/main" val="31002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5" y="1538298"/>
            <a:ext cx="6251628" cy="3250846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257" y="4455382"/>
            <a:ext cx="6458825" cy="1386075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6339962" y="1544462"/>
            <a:ext cx="2755023" cy="1026381"/>
          </a:xfrm>
          <a:prstGeom prst="wedgeRoundRectCallout">
            <a:avLst>
              <a:gd name="adj1" fmla="val -82398"/>
              <a:gd name="adj2" fmla="val 277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“ปลายทาง”</a:t>
            </a:r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6369350" y="3170568"/>
            <a:ext cx="2755023" cy="1026381"/>
          </a:xfrm>
          <a:prstGeom prst="wedgeRoundRectCallout">
            <a:avLst>
              <a:gd name="adj1" fmla="val -32971"/>
              <a:gd name="adj2" fmla="val 1085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กรอกข้อมูลการเคลื่อนที่ “พาหนะ” เมื่อกรอกข้อมูลครบ คลิก “บันทึกและส่ง” เพื่อสร้างใบคำขอเคลื่อนย้าย</a:t>
            </a:r>
          </a:p>
        </p:txBody>
      </p:sp>
    </p:spTree>
    <p:extLst>
      <p:ext uri="{BB962C8B-B14F-4D97-AF65-F5344CB8AC3E}">
        <p14:creationId xmlns:p14="http://schemas.microsoft.com/office/powerpoint/2010/main" val="302516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84" y="2186538"/>
            <a:ext cx="7802032" cy="1714732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952656" y="3969201"/>
            <a:ext cx="2755023" cy="1026381"/>
          </a:xfrm>
          <a:prstGeom prst="wedgeRoundRectCallout">
            <a:avLst>
              <a:gd name="adj1" fmla="val -32600"/>
              <a:gd name="adj2" fmla="val -9594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สร้างใบคำขอเคลื่อนย้ายเรียบร้อย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154895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836037"/>
            <a:ext cx="9144000" cy="594221"/>
          </a:xfrm>
          <a:prstGeom prst="rect">
            <a:avLst/>
          </a:prstGeom>
          <a:solidFill>
            <a:srgbClr val="0070C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h-TH" sz="3301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การขอใช้ประโยชน์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96" y="1754378"/>
            <a:ext cx="4951289" cy="3643806"/>
          </a:xfrm>
          <a:prstGeom prst="rect">
            <a:avLst/>
          </a:prstGeom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5652402" y="4131261"/>
            <a:ext cx="2755023" cy="1026381"/>
          </a:xfrm>
          <a:prstGeom prst="wedgeRoundRectCallout">
            <a:avLst>
              <a:gd name="adj1" fmla="val -108412"/>
              <a:gd name="adj2" fmla="val -3609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ต้นไม้เคลื่อนย้ายถึงปลายทางเรียบร้อย</a:t>
            </a:r>
          </a:p>
        </p:txBody>
      </p:sp>
    </p:spTree>
    <p:extLst>
      <p:ext uri="{BB962C8B-B14F-4D97-AF65-F5344CB8AC3E}">
        <p14:creationId xmlns:p14="http://schemas.microsoft.com/office/powerpoint/2010/main" val="273119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4" y="2200276"/>
            <a:ext cx="2192160" cy="28984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912" y="2200276"/>
            <a:ext cx="2460363" cy="289849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34" y="2286000"/>
            <a:ext cx="2196169" cy="281277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528" y="2286000"/>
            <a:ext cx="2337497" cy="281277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182" y="2328862"/>
            <a:ext cx="2178067" cy="27699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99592" y="548680"/>
            <a:ext cx="7906829" cy="7848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แนะนำการ</a:t>
            </a:r>
            <a:r>
              <a:rPr lang="th-TH" sz="4500" dirty="0">
                <a:latin typeface="Thai Sans Lite" panose="02000000000000000000" pitchFamily="2" charset="-34"/>
                <a:cs typeface="Thai Sans Lite" panose="02000000000000000000" pitchFamily="2" charset="-34"/>
              </a:rPr>
              <a:t>ใช้</a:t>
            </a:r>
            <a:r>
              <a:rPr lang="th-TH" sz="45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งาน</a:t>
            </a:r>
            <a:r>
              <a:rPr lang="th-TH" sz="4500" b="1" dirty="0" smtClean="0">
                <a:latin typeface="Thai Sans Lite" panose="02000000000000000000" pitchFamily="2" charset="-34"/>
                <a:cs typeface="Thai Sans Lite" panose="02000000000000000000" pitchFamily="2" charset="-34"/>
              </a:rPr>
              <a:t>เบื้องต้น</a:t>
            </a:r>
            <a:r>
              <a:rPr lang="th-TH" sz="4500" b="1" dirty="0" err="1" smtClean="0">
                <a:latin typeface="Thai Sans Lite" panose="02000000000000000000" pitchFamily="2" charset="-34"/>
                <a:cs typeface="Thai Sans Lite" panose="02000000000000000000" pitchFamily="2" charset="-34"/>
              </a:rPr>
              <a:t>แอปพิเคชั่น</a:t>
            </a:r>
            <a:r>
              <a:rPr lang="th-TH" sz="4500" b="1" dirty="0" smtClean="0">
                <a:latin typeface="Thai Sans Lite" panose="02000000000000000000" pitchFamily="2" charset="-34"/>
                <a:cs typeface="Thai Sans Lite" panose="02000000000000000000" pitchFamily="2" charset="-34"/>
              </a:rPr>
              <a:t> </a:t>
            </a:r>
            <a:r>
              <a:rPr lang="en-US" sz="4500" b="1" dirty="0" smtClean="0">
                <a:latin typeface="Thai Sans Lite" panose="02000000000000000000" pitchFamily="2" charset="-34"/>
                <a:cs typeface="Thai Sans Lite" panose="02000000000000000000" pitchFamily="2" charset="-34"/>
              </a:rPr>
              <a:t>e-Tree</a:t>
            </a:r>
            <a:endParaRPr lang="th-TH" sz="4500" b="1" dirty="0">
              <a:latin typeface="Thai Sans Lite" panose="02000000000000000000" pitchFamily="2" charset="-34"/>
              <a:cs typeface="Thai Sans Lite" panose="020000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70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03255" y="2016761"/>
            <a:ext cx="12057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0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กรมป่าไม้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3999" y="1970950"/>
            <a:ext cx="104387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e-Tree</a:t>
            </a:r>
            <a:endParaRPr lang="th-TH" sz="3300" b="1" dirty="0">
              <a:latin typeface="Thai Sans Lite" panose="02000000000000000000" pitchFamily="2" charset="-34"/>
              <a:cs typeface="Thai Sans Lite" panose="02000000000000000000" pitchFamily="2" charset="-34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516" y="937169"/>
            <a:ext cx="1004345" cy="95425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0" h="63500"/>
          </a:sp3d>
        </p:spPr>
      </p:pic>
      <p:grpSp>
        <p:nvGrpSpPr>
          <p:cNvPr id="18" name="Group 17"/>
          <p:cNvGrpSpPr/>
          <p:nvPr/>
        </p:nvGrpSpPr>
        <p:grpSpPr>
          <a:xfrm>
            <a:off x="4610744" y="956802"/>
            <a:ext cx="1004345" cy="1004345"/>
            <a:chOff x="8883004" y="351692"/>
            <a:chExt cx="1339126" cy="1339126"/>
          </a:xfrm>
        </p:grpSpPr>
        <p:sp>
          <p:nvSpPr>
            <p:cNvPr id="16" name="Oval 15"/>
            <p:cNvSpPr/>
            <p:nvPr/>
          </p:nvSpPr>
          <p:spPr>
            <a:xfrm>
              <a:off x="8883004" y="351692"/>
              <a:ext cx="1339126" cy="1339126"/>
            </a:xfrm>
            <a:prstGeom prst="ellipse">
              <a:avLst/>
            </a:prstGeom>
            <a:solidFill>
              <a:srgbClr val="26A65B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226" y="475173"/>
              <a:ext cx="1122682" cy="1122682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-295040" y="1604596"/>
            <a:ext cx="3429000" cy="4396154"/>
            <a:chOff x="-365760" y="996462"/>
            <a:chExt cx="4572000" cy="586153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27" t="23162" r="29950" b="21168"/>
            <a:stretch/>
          </p:blipFill>
          <p:spPr>
            <a:xfrm>
              <a:off x="-365760" y="996462"/>
              <a:ext cx="4572000" cy="5861538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5" t="12650" r="8104" b="9060"/>
            <a:stretch/>
          </p:blipFill>
          <p:spPr>
            <a:xfrm>
              <a:off x="996462" y="1899958"/>
              <a:ext cx="2191233" cy="389901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316118" y="1268730"/>
            <a:ext cx="4264750" cy="4732020"/>
            <a:chOff x="7190788" y="548640"/>
            <a:chExt cx="5686333" cy="630936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23" t="20128" r="23378" b="22298"/>
            <a:stretch/>
          </p:blipFill>
          <p:spPr>
            <a:xfrm flipH="1">
              <a:off x="7190788" y="548640"/>
              <a:ext cx="5686333" cy="630936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5" t="12650" r="8104" b="9060"/>
            <a:stretch/>
          </p:blipFill>
          <p:spPr>
            <a:xfrm>
              <a:off x="9048384" y="1926090"/>
              <a:ext cx="2122331" cy="3776416"/>
            </a:xfrm>
            <a:prstGeom prst="rect">
              <a:avLst/>
            </a:prstGeom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626" y="5425191"/>
            <a:ext cx="1793620" cy="5644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59" y="5395582"/>
            <a:ext cx="1794095" cy="605168"/>
          </a:xfrm>
          <a:prstGeom prst="rect">
            <a:avLst/>
          </a:prstGeom>
        </p:spPr>
      </p:pic>
      <p:grpSp>
        <p:nvGrpSpPr>
          <p:cNvPr id="20" name="Group 17"/>
          <p:cNvGrpSpPr/>
          <p:nvPr/>
        </p:nvGrpSpPr>
        <p:grpSpPr>
          <a:xfrm>
            <a:off x="4609033" y="996565"/>
            <a:ext cx="1004345" cy="894860"/>
            <a:chOff x="8883004" y="351692"/>
            <a:chExt cx="1339126" cy="1339126"/>
          </a:xfrm>
        </p:grpSpPr>
        <p:sp>
          <p:nvSpPr>
            <p:cNvPr id="21" name="Oval 15"/>
            <p:cNvSpPr/>
            <p:nvPr/>
          </p:nvSpPr>
          <p:spPr>
            <a:xfrm>
              <a:off x="8883004" y="351692"/>
              <a:ext cx="1339126" cy="1339126"/>
            </a:xfrm>
            <a:prstGeom prst="ellipse">
              <a:avLst/>
            </a:prstGeom>
            <a:solidFill>
              <a:srgbClr val="26A65B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25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226" y="475173"/>
              <a:ext cx="1122682" cy="11226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7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175302"/>
            <a:ext cx="2313950" cy="38443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51" y="1175302"/>
            <a:ext cx="2312293" cy="38443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ลูกศรขวา 3"/>
          <p:cNvSpPr/>
          <p:nvPr/>
        </p:nvSpPr>
        <p:spPr>
          <a:xfrm>
            <a:off x="3857625" y="2173564"/>
            <a:ext cx="1190625" cy="923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28700" y="5191126"/>
            <a:ext cx="62674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700" b="1" dirty="0"/>
              <a:t>โหลดแอปพลิเคชั่น  </a:t>
            </a:r>
            <a:r>
              <a:rPr lang="en-US" sz="2700" b="1" dirty="0"/>
              <a:t>e-Tree    </a:t>
            </a:r>
            <a:r>
              <a:rPr lang="th-TH" sz="2700" b="1" dirty="0"/>
              <a:t>แล้ว ติดตั้ง </a:t>
            </a:r>
          </a:p>
        </p:txBody>
      </p:sp>
    </p:spTree>
    <p:extLst>
      <p:ext uri="{BB962C8B-B14F-4D97-AF65-F5344CB8AC3E}">
        <p14:creationId xmlns:p14="http://schemas.microsoft.com/office/powerpoint/2010/main" val="29755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76" y="1019175"/>
            <a:ext cx="2894349" cy="4000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ลูกศรขวา 3"/>
          <p:cNvSpPr/>
          <p:nvPr/>
        </p:nvSpPr>
        <p:spPr>
          <a:xfrm>
            <a:off x="3883975" y="1595437"/>
            <a:ext cx="1257300" cy="862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26" y="1095375"/>
            <a:ext cx="2894349" cy="39243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กล่องข้อความ 5"/>
          <p:cNvSpPr txBox="1"/>
          <p:nvPr/>
        </p:nvSpPr>
        <p:spPr>
          <a:xfrm>
            <a:off x="1345562" y="5143500"/>
            <a:ext cx="63341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300" b="1" dirty="0"/>
              <a:t>ลงทะเบียนผู้ใช้    </a:t>
            </a:r>
          </a:p>
        </p:txBody>
      </p:sp>
    </p:spTree>
    <p:extLst>
      <p:ext uri="{BB962C8B-B14F-4D97-AF65-F5344CB8AC3E}">
        <p14:creationId xmlns:p14="http://schemas.microsoft.com/office/powerpoint/2010/main" val="117648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651" y="1171575"/>
            <a:ext cx="2894349" cy="3819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กล่องข้อความ 2"/>
          <p:cNvSpPr txBox="1"/>
          <p:nvPr/>
        </p:nvSpPr>
        <p:spPr>
          <a:xfrm>
            <a:off x="2466975" y="5200650"/>
            <a:ext cx="49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กรอกรายละเอียดให้ครบถูกต้อง  แล้วกดลงทะเบียนผู้ใช้</a:t>
            </a:r>
          </a:p>
        </p:txBody>
      </p:sp>
    </p:spTree>
    <p:extLst>
      <p:ext uri="{BB962C8B-B14F-4D97-AF65-F5344CB8AC3E}">
        <p14:creationId xmlns:p14="http://schemas.microsoft.com/office/powerpoint/2010/main" val="265081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4937" y="857251"/>
            <a:ext cx="55018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latin typeface="Thai Sans Lite" panose="02000000000000000000" pitchFamily="2" charset="-34"/>
                <a:cs typeface="Thai Sans Lite" panose="02000000000000000000" pitchFamily="2" charset="-34"/>
              </a:rPr>
              <a:t>ขั้นตอนการลงทะเบียนต้นไม้-ปลูกรายต้น</a:t>
            </a:r>
            <a:endParaRPr lang="th-TH" sz="3600" dirty="0">
              <a:solidFill>
                <a:srgbClr val="C0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-287324" y="1068348"/>
            <a:ext cx="4011930" cy="5143500"/>
            <a:chOff x="-350520" y="0"/>
            <a:chExt cx="5349240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-350520" y="0"/>
              <a:ext cx="5349240" cy="6858000"/>
              <a:chOff x="-350520" y="0"/>
              <a:chExt cx="5349240" cy="685800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-350520" y="0"/>
                <a:ext cx="5349240" cy="6858000"/>
                <a:chOff x="-350520" y="0"/>
                <a:chExt cx="5349240" cy="6858000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-350520" y="0"/>
                  <a:ext cx="5349240" cy="6858000"/>
                  <a:chOff x="-350520" y="0"/>
                  <a:chExt cx="5349240" cy="6858000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627" t="23162" r="29950" b="21168"/>
                  <a:stretch/>
                </p:blipFill>
                <p:spPr>
                  <a:xfrm>
                    <a:off x="-350520" y="0"/>
                    <a:ext cx="5349240" cy="6858000"/>
                  </a:xfrm>
                  <a:prstGeom prst="rect">
                    <a:avLst/>
                  </a:prstGeom>
                </p:spPr>
              </p:pic>
              <p:pic>
                <p:nvPicPr>
                  <p:cNvPr id="5" name="Picture 4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135" t="11556" r="5930" b="8000"/>
                  <a:stretch/>
                </p:blipFill>
                <p:spPr>
                  <a:xfrm>
                    <a:off x="1249680" y="1051560"/>
                    <a:ext cx="2560320" cy="45720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" name="Rectangle 6"/>
                <p:cNvSpPr/>
                <p:nvPr/>
              </p:nvSpPr>
              <p:spPr>
                <a:xfrm>
                  <a:off x="1270070" y="3147060"/>
                  <a:ext cx="2509449" cy="1684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cv</a:t>
                  </a:r>
                  <a:endParaRPr lang="th-TH" dirty="0"/>
                </a:p>
              </p:txBody>
            </p:sp>
          </p:grpSp>
          <p:sp>
            <p:nvSpPr>
              <p:cNvPr id="9" name="Rectangle 8"/>
              <p:cNvSpPr/>
              <p:nvPr/>
            </p:nvSpPr>
            <p:spPr>
              <a:xfrm>
                <a:off x="2278274" y="1739265"/>
                <a:ext cx="1308064" cy="34671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bg1">
                        <a:lumMod val="50000"/>
                      </a:schemeClr>
                    </a:solidFill>
                    <a:latin typeface="Thai Sans Lite" panose="02000000000000000000" pitchFamily="2" charset="-34"/>
                    <a:cs typeface="+mj-cs"/>
                  </a:rPr>
                  <a:t>0         0</a:t>
                </a:r>
                <a:endParaRPr lang="th-TH" dirty="0">
                  <a:solidFill>
                    <a:schemeClr val="bg1">
                      <a:lumMod val="50000"/>
                    </a:schemeClr>
                  </a:solidFill>
                  <a:cs typeface="+mj-cs"/>
                </a:endParaRPr>
              </a:p>
            </p:txBody>
          </p:sp>
        </p:grpSp>
        <p:sp>
          <p:nvSpPr>
            <p:cNvPr id="41" name="Rounded Rectangle 40"/>
            <p:cNvSpPr/>
            <p:nvPr/>
          </p:nvSpPr>
          <p:spPr>
            <a:xfrm>
              <a:off x="2278274" y="6203050"/>
              <a:ext cx="459724" cy="446594"/>
            </a:xfrm>
            <a:prstGeom prst="roundRect">
              <a:avLst/>
            </a:prstGeom>
            <a:solidFill>
              <a:srgbClr val="26A65B"/>
            </a:solidFill>
            <a:ln>
              <a:solidFill>
                <a:srgbClr val="26A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cs typeface="+mj-cs"/>
                </a:rPr>
                <a:t>1</a:t>
              </a:r>
              <a:endParaRPr lang="th-TH" sz="1350" dirty="0">
                <a:solidFill>
                  <a:schemeClr val="tx1"/>
                </a:solidFill>
                <a:cs typeface="+mj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96844" y="1068348"/>
            <a:ext cx="4011930" cy="5143500"/>
            <a:chOff x="7193279" y="0"/>
            <a:chExt cx="5349240" cy="6858000"/>
          </a:xfrm>
        </p:grpSpPr>
        <p:grpSp>
          <p:nvGrpSpPr>
            <p:cNvPr id="28" name="Group 27"/>
            <p:cNvGrpSpPr/>
            <p:nvPr/>
          </p:nvGrpSpPr>
          <p:grpSpPr>
            <a:xfrm>
              <a:off x="7193279" y="0"/>
              <a:ext cx="5349240" cy="6858000"/>
              <a:chOff x="7193279" y="0"/>
              <a:chExt cx="5349240" cy="685800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00"/>
              <a:stretch/>
            </p:blipFill>
            <p:spPr>
              <a:xfrm>
                <a:off x="8381955" y="1014466"/>
                <a:ext cx="2564966" cy="4572000"/>
              </a:xfrm>
              <a:prstGeom prst="rect">
                <a:avLst/>
              </a:prstGeom>
            </p:spPr>
          </p:pic>
        </p:grpSp>
        <p:sp>
          <p:nvSpPr>
            <p:cNvPr id="42" name="Rounded Rectangle 41"/>
            <p:cNvSpPr/>
            <p:nvPr/>
          </p:nvSpPr>
          <p:spPr>
            <a:xfrm>
              <a:off x="9867899" y="6203050"/>
              <a:ext cx="459724" cy="446594"/>
            </a:xfrm>
            <a:prstGeom prst="roundRect">
              <a:avLst/>
            </a:prstGeom>
            <a:solidFill>
              <a:srgbClr val="26A65B"/>
            </a:solidFill>
            <a:ln>
              <a:solidFill>
                <a:srgbClr val="26A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cs typeface="+mj-cs"/>
                </a:rPr>
                <a:t>2</a:t>
              </a:r>
              <a:endParaRPr lang="th-TH" sz="1350" dirty="0">
                <a:solidFill>
                  <a:schemeClr val="tx1"/>
                </a:solidFill>
                <a:cs typeface="+mj-c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665188" y="1757362"/>
            <a:ext cx="3187437" cy="3023951"/>
            <a:chOff x="2425203" y="2440303"/>
            <a:chExt cx="4249916" cy="4031934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2425203" y="3429000"/>
              <a:ext cx="3002088" cy="3043237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/>
          </p:nvGrpSpPr>
          <p:grpSpPr>
            <a:xfrm>
              <a:off x="5261609" y="2440303"/>
              <a:ext cx="1413510" cy="1413510"/>
              <a:chOff x="5261609" y="2440303"/>
              <a:chExt cx="1413510" cy="1413510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5261609" y="2440303"/>
                <a:ext cx="1413510" cy="141351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5395881" y="2552697"/>
                <a:ext cx="1188722" cy="1188722"/>
                <a:chOff x="5059677" y="4312918"/>
                <a:chExt cx="1188722" cy="1188722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9677" y="4312918"/>
                  <a:ext cx="1188722" cy="1188722"/>
                </a:xfrm>
                <a:prstGeom prst="rect">
                  <a:avLst/>
                </a:prstGeom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5359487" y="4528841"/>
                  <a:ext cx="468504" cy="492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R</a:t>
                  </a:r>
                  <a:endParaRPr lang="th-TH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47" name="Group 46"/>
          <p:cNvGrpSpPr/>
          <p:nvPr/>
        </p:nvGrpSpPr>
        <p:grpSpPr>
          <a:xfrm>
            <a:off x="3207913" y="3233153"/>
            <a:ext cx="3286808" cy="2482251"/>
            <a:chOff x="4277216" y="3167870"/>
            <a:chExt cx="4382411" cy="3309668"/>
          </a:xfrm>
        </p:grpSpPr>
        <p:grpSp>
          <p:nvGrpSpPr>
            <p:cNvPr id="22" name="Group 21"/>
            <p:cNvGrpSpPr/>
            <p:nvPr/>
          </p:nvGrpSpPr>
          <p:grpSpPr>
            <a:xfrm>
              <a:off x="4277216" y="3859114"/>
              <a:ext cx="3519197" cy="2618424"/>
              <a:chOff x="4277216" y="3859114"/>
              <a:chExt cx="3519197" cy="2618424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4277216" y="3859114"/>
                <a:ext cx="3510401" cy="2618424"/>
                <a:chOff x="4248030" y="3455631"/>
                <a:chExt cx="3510401" cy="2618424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4248030" y="3455631"/>
                  <a:ext cx="3479920" cy="26184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dirty="0">
                      <a:solidFill>
                        <a:srgbClr val="52C2F4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กรุณาเลือกเมนู</a:t>
                  </a:r>
                </a:p>
                <a:p>
                  <a:pPr>
                    <a:lnSpc>
                      <a:spcPct val="200000"/>
                    </a:lnSpc>
                  </a:pPr>
                  <a:endPara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th-TH" dirty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เพิ่มพื้นที่แปลง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th-TH" dirty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	     ยกเลิก</a:t>
                  </a: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4278511" y="4347811"/>
                  <a:ext cx="3479920" cy="49095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th-TH" dirty="0" smtClean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เพิ่มต้นไม้</a:t>
                  </a:r>
                  <a:endPara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endParaRPr>
                </a:p>
              </p:txBody>
            </p:sp>
          </p:grpSp>
          <p:cxnSp>
            <p:nvCxnSpPr>
              <p:cNvPr id="33" name="Straight Connector 32"/>
              <p:cNvCxnSpPr/>
              <p:nvPr/>
            </p:nvCxnSpPr>
            <p:spPr>
              <a:xfrm>
                <a:off x="4316493" y="4561070"/>
                <a:ext cx="3479920" cy="0"/>
              </a:xfrm>
              <a:prstGeom prst="line">
                <a:avLst/>
              </a:prstGeom>
              <a:ln w="28575">
                <a:solidFill>
                  <a:srgbClr val="52C2F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 flipH="1">
              <a:off x="5464312" y="3167870"/>
              <a:ext cx="3195315" cy="182489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759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357483" y="857250"/>
            <a:ext cx="4011930" cy="5143500"/>
            <a:chOff x="-476644" y="0"/>
            <a:chExt cx="5349240" cy="6858000"/>
          </a:xfrm>
        </p:grpSpPr>
        <p:grpSp>
          <p:nvGrpSpPr>
            <p:cNvPr id="2" name="Group 1"/>
            <p:cNvGrpSpPr/>
            <p:nvPr/>
          </p:nvGrpSpPr>
          <p:grpSpPr>
            <a:xfrm>
              <a:off x="-476644" y="0"/>
              <a:ext cx="5349240" cy="6858000"/>
              <a:chOff x="-350520" y="0"/>
              <a:chExt cx="5349240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4" name="Rounded Rectangle 3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3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4" t="11773" r="7464" b="8228"/>
            <a:stretch/>
          </p:blipFill>
          <p:spPr>
            <a:xfrm>
              <a:off x="1125415" y="1070317"/>
              <a:ext cx="2570778" cy="4539899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1958906" y="1483214"/>
            <a:ext cx="2889862" cy="1333011"/>
            <a:chOff x="2611874" y="834618"/>
            <a:chExt cx="3853149" cy="1777348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2611874" y="1723292"/>
              <a:ext cx="2260722" cy="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/>
            <p:nvPr/>
          </p:nvGrpSpPr>
          <p:grpSpPr>
            <a:xfrm>
              <a:off x="4862964" y="834618"/>
              <a:ext cx="1602059" cy="1777348"/>
              <a:chOff x="4937672" y="309506"/>
              <a:chExt cx="2284531" cy="2534492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7672" y="309506"/>
                <a:ext cx="2284531" cy="2534492"/>
              </a:xfrm>
              <a:prstGeom prst="ellipse">
                <a:avLst/>
              </a:prstGeom>
              <a:ln w="12700">
                <a:solidFill>
                  <a:schemeClr val="tx1"/>
                </a:solidFill>
              </a:ln>
              <a:effectLst>
                <a:softEdge rad="112500"/>
              </a:effectLst>
            </p:spPr>
          </p:pic>
          <p:sp>
            <p:nvSpPr>
              <p:cNvPr id="39" name="Oval 38"/>
              <p:cNvSpPr/>
              <p:nvPr/>
            </p:nvSpPr>
            <p:spPr>
              <a:xfrm>
                <a:off x="4970585" y="375137"/>
                <a:ext cx="2192215" cy="2403231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442256" y="857250"/>
            <a:ext cx="4011930" cy="5143500"/>
            <a:chOff x="7256341" y="0"/>
            <a:chExt cx="5349240" cy="6858000"/>
          </a:xfrm>
        </p:grpSpPr>
        <p:grpSp>
          <p:nvGrpSpPr>
            <p:cNvPr id="11" name="Group 10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13" name="Rounded Rectangle 12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4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1" t="12000" r="7592" b="9111"/>
            <a:stretch/>
          </p:blipFill>
          <p:spPr>
            <a:xfrm>
              <a:off x="8427720" y="1070317"/>
              <a:ext cx="2569847" cy="4531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82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132070" y="857250"/>
            <a:ext cx="4011930" cy="5143500"/>
            <a:chOff x="7256341" y="0"/>
            <a:chExt cx="5349240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13" name="Rounded Rectangle 12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6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5" t="11795" r="6506" b="8376"/>
            <a:stretch/>
          </p:blipFill>
          <p:spPr>
            <a:xfrm>
              <a:off x="8452339" y="1044663"/>
              <a:ext cx="2543907" cy="4570691"/>
            </a:xfrm>
            <a:prstGeom prst="rect">
              <a:avLst/>
            </a:prstGeom>
          </p:spPr>
        </p:pic>
      </p:grpSp>
      <p:grpSp>
        <p:nvGrpSpPr>
          <p:cNvPr id="63" name="Group 62"/>
          <p:cNvGrpSpPr/>
          <p:nvPr/>
        </p:nvGrpSpPr>
        <p:grpSpPr>
          <a:xfrm>
            <a:off x="3817653" y="3237039"/>
            <a:ext cx="2338754" cy="1346391"/>
            <a:chOff x="5090203" y="3173052"/>
            <a:chExt cx="3118339" cy="1795188"/>
          </a:xfrm>
        </p:grpSpPr>
        <p:cxnSp>
          <p:nvCxnSpPr>
            <p:cNvPr id="16" name="Straight Connector 15"/>
            <p:cNvCxnSpPr/>
            <p:nvPr/>
          </p:nvCxnSpPr>
          <p:spPr>
            <a:xfrm flipH="1" flipV="1">
              <a:off x="6660323" y="4333636"/>
              <a:ext cx="1411795" cy="63460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4" t="74872" r="6505" b="8205"/>
            <a:stretch/>
          </p:blipFill>
          <p:spPr>
            <a:xfrm>
              <a:off x="5090203" y="3173052"/>
              <a:ext cx="3118339" cy="1160584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grpSp>
        <p:nvGrpSpPr>
          <p:cNvPr id="42" name="Group 41"/>
          <p:cNvGrpSpPr/>
          <p:nvPr/>
        </p:nvGrpSpPr>
        <p:grpSpPr>
          <a:xfrm>
            <a:off x="6869430" y="2708910"/>
            <a:ext cx="2109608" cy="979970"/>
            <a:chOff x="9159240" y="2468880"/>
            <a:chExt cx="2812810" cy="1306627"/>
          </a:xfrm>
        </p:grpSpPr>
        <p:cxnSp>
          <p:nvCxnSpPr>
            <p:cNvPr id="23" name="Straight Connector 22"/>
            <p:cNvCxnSpPr>
              <a:endCxn id="32" idx="0"/>
            </p:cNvCxnSpPr>
            <p:nvPr/>
          </p:nvCxnSpPr>
          <p:spPr>
            <a:xfrm>
              <a:off x="10314954" y="2468880"/>
              <a:ext cx="250691" cy="8141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9159240" y="3283064"/>
              <a:ext cx="2812810" cy="492443"/>
            </a:xfrm>
            <a:prstGeom prst="rect">
              <a:avLst/>
            </a:prstGeom>
            <a:solidFill>
              <a:schemeClr val="tx1">
                <a:alpha val="71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ตำแหน่ง</a:t>
              </a:r>
              <a:r>
                <a:rPr lang="th-TH" b="1" dirty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ปัจจุบัน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914356" y="1100769"/>
            <a:ext cx="1075929" cy="685800"/>
            <a:chOff x="10552475" y="324692"/>
            <a:chExt cx="1434572" cy="914400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552475" y="934993"/>
              <a:ext cx="834857" cy="219339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11072647" y="324692"/>
              <a:ext cx="914400" cy="914400"/>
            </a:xfrm>
            <a:prstGeom prst="ellipse">
              <a:avLst/>
            </a:prstGeom>
            <a:solidFill>
              <a:srgbClr val="00C853"/>
            </a:solidFill>
            <a:ln>
              <a:solidFill>
                <a:srgbClr val="00C8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>
                  <a:latin typeface="Thai Sans Lite" panose="02000000000000000000" pitchFamily="2" charset="-34"/>
                  <a:cs typeface="Thai Sans Lite" panose="02000000000000000000" pitchFamily="2" charset="-34"/>
                </a:rPr>
                <a:t>ถัดไป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-331106" y="857250"/>
            <a:ext cx="4011930" cy="5143500"/>
            <a:chOff x="-441474" y="0"/>
            <a:chExt cx="5349240" cy="6858000"/>
          </a:xfrm>
        </p:grpSpPr>
        <p:grpSp>
          <p:nvGrpSpPr>
            <p:cNvPr id="3" name="Group 2"/>
            <p:cNvGrpSpPr/>
            <p:nvPr/>
          </p:nvGrpSpPr>
          <p:grpSpPr>
            <a:xfrm>
              <a:off x="-441474" y="0"/>
              <a:ext cx="5349240" cy="6858000"/>
              <a:chOff x="-350520" y="0"/>
              <a:chExt cx="5349240" cy="68580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6" name="Rounded Rectangle 5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5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6" t="12222" r="6346" b="8222"/>
            <a:stretch/>
          </p:blipFill>
          <p:spPr>
            <a:xfrm>
              <a:off x="1158240" y="1044663"/>
              <a:ext cx="2566737" cy="4570691"/>
            </a:xfrm>
            <a:prstGeom prst="rect">
              <a:avLst/>
            </a:prstGeom>
          </p:spPr>
        </p:pic>
      </p:grpSp>
      <p:grpSp>
        <p:nvGrpSpPr>
          <p:cNvPr id="62" name="Group 61"/>
          <p:cNvGrpSpPr/>
          <p:nvPr/>
        </p:nvGrpSpPr>
        <p:grpSpPr>
          <a:xfrm>
            <a:off x="1626888" y="1405890"/>
            <a:ext cx="3949132" cy="3494651"/>
            <a:chOff x="2169183" y="731520"/>
            <a:chExt cx="5265509" cy="4659534"/>
          </a:xfrm>
        </p:grpSpPr>
        <p:cxnSp>
          <p:nvCxnSpPr>
            <p:cNvPr id="54" name="Straight Connector 53"/>
            <p:cNvCxnSpPr/>
            <p:nvPr/>
          </p:nvCxnSpPr>
          <p:spPr>
            <a:xfrm flipV="1">
              <a:off x="2169183" y="1737360"/>
              <a:ext cx="2316954" cy="365369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/>
            <p:cNvGrpSpPr/>
            <p:nvPr/>
          </p:nvGrpSpPr>
          <p:grpSpPr>
            <a:xfrm>
              <a:off x="3972440" y="731520"/>
              <a:ext cx="3462252" cy="1005840"/>
              <a:chOff x="3972440" y="731520"/>
              <a:chExt cx="3462252" cy="100584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Rectangle 56"/>
              <p:cNvSpPr/>
              <p:nvPr/>
            </p:nvSpPr>
            <p:spPr>
              <a:xfrm>
                <a:off x="3972440" y="731520"/>
                <a:ext cx="3462252" cy="10058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th-TH" sz="1500" dirty="0">
                    <a:solidFill>
                      <a:srgbClr val="00C853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ประเภทการปลูก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99560" y="1239092"/>
                <a:ext cx="1478568" cy="37634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1500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ปลูกรายต้น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5677043" y="1239092"/>
                <a:ext cx="1653641" cy="37634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1500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ปลูกรายแปลง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625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331106" y="857250"/>
            <a:ext cx="4011930" cy="5143500"/>
            <a:chOff x="-441474" y="0"/>
            <a:chExt cx="5349240" cy="6858000"/>
          </a:xfrm>
        </p:grpSpPr>
        <p:grpSp>
          <p:nvGrpSpPr>
            <p:cNvPr id="2" name="Group 1"/>
            <p:cNvGrpSpPr/>
            <p:nvPr/>
          </p:nvGrpSpPr>
          <p:grpSpPr>
            <a:xfrm>
              <a:off x="-441474" y="0"/>
              <a:ext cx="5349240" cy="6858000"/>
              <a:chOff x="-350520" y="0"/>
              <a:chExt cx="5349240" cy="685800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4" name="Rounded Rectangle 3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7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1" t="11556" r="6761" b="8667"/>
            <a:stretch/>
          </p:blipFill>
          <p:spPr>
            <a:xfrm>
              <a:off x="1158240" y="1051560"/>
              <a:ext cx="2578106" cy="4556760"/>
            </a:xfrm>
            <a:prstGeom prst="rect">
              <a:avLst/>
            </a:prstGeom>
          </p:spPr>
        </p:pic>
      </p:grpSp>
      <p:cxnSp>
        <p:nvCxnSpPr>
          <p:cNvPr id="18" name="Straight Connector 17"/>
          <p:cNvCxnSpPr/>
          <p:nvPr/>
        </p:nvCxnSpPr>
        <p:spPr>
          <a:xfrm>
            <a:off x="3002190" y="2343150"/>
            <a:ext cx="260994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2139821" y="1150385"/>
            <a:ext cx="3817850" cy="2343366"/>
            <a:chOff x="2901489" y="500992"/>
            <a:chExt cx="5090467" cy="3124488"/>
          </a:xfrm>
        </p:grpSpPr>
        <p:grpSp>
          <p:nvGrpSpPr>
            <p:cNvPr id="21" name="Group 20"/>
            <p:cNvGrpSpPr/>
            <p:nvPr/>
          </p:nvGrpSpPr>
          <p:grpSpPr>
            <a:xfrm>
              <a:off x="4490338" y="500992"/>
              <a:ext cx="3501618" cy="3060700"/>
              <a:chOff x="3981222" y="523852"/>
              <a:chExt cx="3501618" cy="30607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4002920" y="523852"/>
                <a:ext cx="3479920" cy="30607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dirty="0">
                    <a:solidFill>
                      <a:srgbClr val="52C2F4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กรุณาเลือกเมนู</a:t>
                </a:r>
              </a:p>
              <a:p>
                <a:pPr>
                  <a:lnSpc>
                    <a:spcPct val="200000"/>
                  </a:lnSpc>
                </a:pPr>
                <a:r>
                  <a: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นำเข้าแปลง</a:t>
                </a:r>
              </a:p>
              <a:p>
                <a:pPr algn="ctr">
                  <a:lnSpc>
                    <a:spcPct val="200000"/>
                  </a:lnSpc>
                </a:pPr>
                <a:endParaRPr lang="th-TH" dirty="0">
                  <a:solidFill>
                    <a:schemeClr val="tx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ยกเลิก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3981222" y="1188720"/>
                <a:ext cx="3479920" cy="0"/>
              </a:xfrm>
              <a:prstGeom prst="line">
                <a:avLst/>
              </a:prstGeom>
              <a:ln w="28575">
                <a:solidFill>
                  <a:srgbClr val="52C2F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4002920" y="1947216"/>
                <a:ext cx="3479920" cy="54864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th-TH" dirty="0" smtClean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ไม่นำเข้า</a:t>
                </a:r>
                <a:r>
                  <a: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แปลง</a:t>
                </a:r>
              </a:p>
            </p:txBody>
          </p:sp>
        </p:grpSp>
        <p:cxnSp>
          <p:nvCxnSpPr>
            <p:cNvPr id="22" name="Straight Connector 21"/>
            <p:cNvCxnSpPr/>
            <p:nvPr/>
          </p:nvCxnSpPr>
          <p:spPr>
            <a:xfrm flipV="1">
              <a:off x="2901489" y="2297432"/>
              <a:ext cx="1588849" cy="132804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442256" y="857250"/>
            <a:ext cx="4011930" cy="5143500"/>
            <a:chOff x="7256341" y="0"/>
            <a:chExt cx="534924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7" name="Rounded Rectangle 6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8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2" t="11777" r="6345" b="8667"/>
            <a:stretch/>
          </p:blipFill>
          <p:spPr>
            <a:xfrm>
              <a:off x="8436521" y="1051560"/>
              <a:ext cx="2551519" cy="4556760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3538101" y="4146174"/>
            <a:ext cx="2931280" cy="803017"/>
            <a:chOff x="4717468" y="4385232"/>
            <a:chExt cx="3908373" cy="1070689"/>
          </a:xfrm>
        </p:grpSpPr>
        <p:cxnSp>
          <p:nvCxnSpPr>
            <p:cNvPr id="27" name="Straight Connector 26"/>
            <p:cNvCxnSpPr/>
            <p:nvPr/>
          </p:nvCxnSpPr>
          <p:spPr>
            <a:xfrm flipH="1" flipV="1">
              <a:off x="6666614" y="4917413"/>
              <a:ext cx="1959227" cy="53850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4717468" y="4385232"/>
              <a:ext cx="3159879" cy="532181"/>
            </a:xfrm>
            <a:prstGeom prst="rect">
              <a:avLst/>
            </a:prstGeom>
            <a:solidFill>
              <a:srgbClr val="00C85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th-TH" sz="2400" b="1" dirty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ลงทะเบียนต้นไม้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33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392756" y="857250"/>
            <a:ext cx="4011930" cy="5143500"/>
            <a:chOff x="-441474" y="0"/>
            <a:chExt cx="5349240" cy="6858000"/>
          </a:xfrm>
        </p:grpSpPr>
        <p:grpSp>
          <p:nvGrpSpPr>
            <p:cNvPr id="13" name="Group 12"/>
            <p:cNvGrpSpPr/>
            <p:nvPr/>
          </p:nvGrpSpPr>
          <p:grpSpPr>
            <a:xfrm>
              <a:off x="-441474" y="0"/>
              <a:ext cx="5349240" cy="6858000"/>
              <a:chOff x="-441474" y="0"/>
              <a:chExt cx="5349240" cy="68580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-441474" y="0"/>
                <a:ext cx="5349240" cy="6858000"/>
                <a:chOff x="-441474" y="0"/>
                <a:chExt cx="5349240" cy="6858000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-441474" y="0"/>
                  <a:ext cx="5349240" cy="6858000"/>
                  <a:chOff x="-350520" y="0"/>
                  <a:chExt cx="5349240" cy="6858000"/>
                </a:xfrm>
              </p:grpSpPr>
              <p:pic>
                <p:nvPicPr>
                  <p:cNvPr id="3" name="Picture 2"/>
                  <p:cNvPicPr>
                    <a:picLocks noChangeAspect="1"/>
                  </p:cNvPicPr>
                  <p:nvPr/>
                </p:nvPicPr>
                <p:blipFill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627" t="23162" r="29950" b="21168"/>
                  <a:stretch/>
                </p:blipFill>
                <p:spPr>
                  <a:xfrm>
                    <a:off x="-350520" y="0"/>
                    <a:ext cx="5349240" cy="6858000"/>
                  </a:xfrm>
                  <a:prstGeom prst="rect">
                    <a:avLst/>
                  </a:prstGeom>
                </p:spPr>
              </p:pic>
              <p:sp>
                <p:nvSpPr>
                  <p:cNvPr id="4" name="Rounded Rectangle 3"/>
                  <p:cNvSpPr/>
                  <p:nvPr/>
                </p:nvSpPr>
                <p:spPr>
                  <a:xfrm>
                    <a:off x="2278274" y="6203050"/>
                    <a:ext cx="459724" cy="446594"/>
                  </a:xfrm>
                  <a:prstGeom prst="roundRect">
                    <a:avLst/>
                  </a:prstGeom>
                  <a:solidFill>
                    <a:srgbClr val="26A65B"/>
                  </a:solidFill>
                  <a:ln>
                    <a:solidFill>
                      <a:srgbClr val="26A65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350" dirty="0">
                        <a:solidFill>
                          <a:schemeClr val="tx1"/>
                        </a:solidFill>
                        <a:cs typeface="+mj-cs"/>
                      </a:rPr>
                      <a:t>9</a:t>
                    </a:r>
                    <a:endParaRPr lang="th-TH" sz="1350" dirty="0">
                      <a:solidFill>
                        <a:schemeClr val="tx1"/>
                      </a:solidFill>
                      <a:cs typeface="+mj-cs"/>
                    </a:endParaRPr>
                  </a:p>
                </p:txBody>
              </p:sp>
            </p:grpSp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61" t="11778" r="7176" b="8444"/>
                <a:stretch/>
              </p:blipFill>
              <p:spPr>
                <a:xfrm>
                  <a:off x="1158239" y="1051560"/>
                  <a:ext cx="2560321" cy="4556760"/>
                </a:xfrm>
                <a:prstGeom prst="rect">
                  <a:avLst/>
                </a:prstGeom>
              </p:spPr>
            </p:pic>
          </p:grpSp>
          <p:sp>
            <p:nvSpPr>
              <p:cNvPr id="12" name="Rectangle 11"/>
              <p:cNvSpPr/>
              <p:nvPr/>
            </p:nvSpPr>
            <p:spPr>
              <a:xfrm>
                <a:off x="1158239" y="3365026"/>
                <a:ext cx="2560321" cy="3351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2361578" y="1828803"/>
              <a:ext cx="122589" cy="159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cs typeface="+mj-cs"/>
                </a:rPr>
                <a:t>0</a:t>
              </a:r>
              <a:endParaRPr lang="th-TH" sz="900" dirty="0">
                <a:solidFill>
                  <a:schemeClr val="bg1">
                    <a:lumMod val="50000"/>
                  </a:schemeClr>
                </a:solidFill>
                <a:cs typeface="+mj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79095" y="2228853"/>
            <a:ext cx="2867681" cy="1683325"/>
            <a:chOff x="3187773" y="1913753"/>
            <a:chExt cx="3823574" cy="2244433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3187773" y="2541074"/>
              <a:ext cx="2161017" cy="1617112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3" t="58450" r="6007" b="32403"/>
            <a:stretch/>
          </p:blipFill>
          <p:spPr>
            <a:xfrm>
              <a:off x="3779049" y="1913753"/>
              <a:ext cx="3232298" cy="627321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</p:pic>
      </p:grpSp>
      <p:grpSp>
        <p:nvGrpSpPr>
          <p:cNvPr id="26" name="Group 25"/>
          <p:cNvGrpSpPr/>
          <p:nvPr/>
        </p:nvGrpSpPr>
        <p:grpSpPr>
          <a:xfrm>
            <a:off x="5392349" y="857250"/>
            <a:ext cx="4011930" cy="5143500"/>
            <a:chOff x="7237298" y="0"/>
            <a:chExt cx="5349240" cy="6858000"/>
          </a:xfrm>
        </p:grpSpPr>
        <p:grpSp>
          <p:nvGrpSpPr>
            <p:cNvPr id="24" name="Group 23"/>
            <p:cNvGrpSpPr/>
            <p:nvPr/>
          </p:nvGrpSpPr>
          <p:grpSpPr>
            <a:xfrm>
              <a:off x="7237298" y="0"/>
              <a:ext cx="5349240" cy="6858000"/>
              <a:chOff x="7237298" y="0"/>
              <a:chExt cx="5349240" cy="68580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7237298" y="0"/>
                <a:ext cx="5349240" cy="6858000"/>
                <a:chOff x="7193279" y="0"/>
                <a:chExt cx="5349240" cy="6858000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27" t="23162" r="29950" b="21168"/>
                <a:stretch/>
              </p:blipFill>
              <p:spPr>
                <a:xfrm flipH="1">
                  <a:off x="7193279" y="0"/>
                  <a:ext cx="5349240" cy="6858000"/>
                </a:xfrm>
                <a:prstGeom prst="rect">
                  <a:avLst/>
                </a:prstGeom>
              </p:spPr>
            </p:pic>
            <p:sp>
              <p:nvSpPr>
                <p:cNvPr id="22" name="Rounded Rectangle 21"/>
                <p:cNvSpPr/>
                <p:nvPr/>
              </p:nvSpPr>
              <p:spPr>
                <a:xfrm>
                  <a:off x="9867899" y="6203050"/>
                  <a:ext cx="459724" cy="446594"/>
                </a:xfrm>
                <a:prstGeom prst="roundRect">
                  <a:avLst/>
                </a:prstGeom>
                <a:solidFill>
                  <a:srgbClr val="26A65B"/>
                </a:solidFill>
                <a:ln>
                  <a:solidFill>
                    <a:srgbClr val="26A6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50" dirty="0">
                      <a:solidFill>
                        <a:schemeClr val="tx1"/>
                      </a:solidFill>
                      <a:cs typeface="+mj-cs"/>
                    </a:rPr>
                    <a:t>10</a:t>
                  </a:r>
                  <a:endParaRPr lang="th-TH" sz="1350" dirty="0">
                    <a:solidFill>
                      <a:schemeClr val="tx1"/>
                    </a:solidFill>
                    <a:cs typeface="+mj-cs"/>
                  </a:endParaRPr>
                </a:p>
              </p:txBody>
            </p:sp>
          </p:grpSp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6" t="11775" r="6696" b="8745"/>
              <a:stretch/>
            </p:blipFill>
            <p:spPr>
              <a:xfrm>
                <a:off x="8420056" y="1051560"/>
                <a:ext cx="2576495" cy="4556760"/>
              </a:xfrm>
              <a:prstGeom prst="rect">
                <a:avLst/>
              </a:prstGeom>
            </p:spPr>
          </p:pic>
        </p:grp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6378" y="1492299"/>
              <a:ext cx="1655873" cy="2295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518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62890" y="857250"/>
            <a:ext cx="4011930" cy="5143500"/>
            <a:chOff x="-350520" y="0"/>
            <a:chExt cx="5349240" cy="6858000"/>
          </a:xfrm>
        </p:grpSpPr>
        <p:grpSp>
          <p:nvGrpSpPr>
            <p:cNvPr id="3" name="Group 2"/>
            <p:cNvGrpSpPr/>
            <p:nvPr/>
          </p:nvGrpSpPr>
          <p:grpSpPr>
            <a:xfrm>
              <a:off x="-350520" y="0"/>
              <a:ext cx="5349240" cy="6858000"/>
              <a:chOff x="-350520" y="0"/>
              <a:chExt cx="5349240" cy="68580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-350520" y="0"/>
                <a:ext cx="5349240" cy="6858000"/>
                <a:chOff x="-350520" y="0"/>
                <a:chExt cx="5349240" cy="6858000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-350520" y="0"/>
                  <a:ext cx="5349240" cy="6858000"/>
                  <a:chOff x="-350520" y="0"/>
                  <a:chExt cx="5349240" cy="6858000"/>
                </a:xfrm>
              </p:grpSpPr>
              <p:pic>
                <p:nvPicPr>
                  <p:cNvPr id="9" name="Picture 8"/>
                  <p:cNvPicPr>
                    <a:picLocks noChangeAspect="1"/>
                  </p:cNvPicPr>
                  <p:nvPr/>
                </p:nvPicPr>
                <p:blipFill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627" t="23162" r="29950" b="21168"/>
                  <a:stretch/>
                </p:blipFill>
                <p:spPr>
                  <a:xfrm>
                    <a:off x="-350520" y="0"/>
                    <a:ext cx="5349240" cy="6858000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135" t="11556" r="5930" b="8000"/>
                  <a:stretch/>
                </p:blipFill>
                <p:spPr>
                  <a:xfrm>
                    <a:off x="1249680" y="1051560"/>
                    <a:ext cx="2560320" cy="45720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" name="Rectangle 7"/>
                <p:cNvSpPr/>
                <p:nvPr/>
              </p:nvSpPr>
              <p:spPr>
                <a:xfrm>
                  <a:off x="1270070" y="3358055"/>
                  <a:ext cx="2509449" cy="3468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cv</a:t>
                  </a:r>
                  <a:endParaRPr lang="th-TH" dirty="0"/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2278274" y="1726739"/>
                <a:ext cx="459724" cy="34671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bg1">
                        <a:lumMod val="50000"/>
                      </a:schemeClr>
                    </a:solidFill>
                    <a:latin typeface="Thai Sans Lite" panose="02000000000000000000" pitchFamily="2" charset="-34"/>
                    <a:cs typeface="+mj-cs"/>
                  </a:rPr>
                  <a:t>0</a:t>
                </a:r>
                <a:endParaRPr lang="th-TH" dirty="0">
                  <a:solidFill>
                    <a:schemeClr val="bg1">
                      <a:lumMod val="50000"/>
                    </a:schemeClr>
                  </a:solidFill>
                  <a:cs typeface="+mj-cs"/>
                </a:endParaRPr>
              </a:p>
            </p:txBody>
          </p:sp>
        </p:grpSp>
        <p:sp>
          <p:nvSpPr>
            <p:cNvPr id="4" name="Rounded Rectangle 3"/>
            <p:cNvSpPr/>
            <p:nvPr/>
          </p:nvSpPr>
          <p:spPr>
            <a:xfrm>
              <a:off x="2278274" y="6203050"/>
              <a:ext cx="459724" cy="446594"/>
            </a:xfrm>
            <a:prstGeom prst="roundRect">
              <a:avLst/>
            </a:prstGeom>
            <a:solidFill>
              <a:srgbClr val="26A65B"/>
            </a:solidFill>
            <a:ln>
              <a:solidFill>
                <a:srgbClr val="26A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cs typeface="+mj-cs"/>
                </a:rPr>
                <a:t>1</a:t>
              </a:r>
              <a:endParaRPr lang="th-TH" sz="1350" dirty="0">
                <a:solidFill>
                  <a:schemeClr val="tx1"/>
                </a:solidFill>
                <a:cs typeface="+mj-cs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710094" y="632408"/>
            <a:ext cx="5806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ขั้นตอนการลงทะเบียนต้นไม้</a:t>
            </a:r>
            <a:r>
              <a:rPr lang="en-US" sz="36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-</a:t>
            </a:r>
            <a:r>
              <a:rPr lang="th-TH" sz="3600" b="1" dirty="0">
                <a:latin typeface="Thai Sans Lite" panose="02000000000000000000" pitchFamily="2" charset="-34"/>
                <a:cs typeface="Thai Sans Lite" panose="02000000000000000000" pitchFamily="2" charset="-34"/>
              </a:rPr>
              <a:t>ปลูกรายแปลง</a:t>
            </a:r>
            <a:endParaRPr lang="th-TH" sz="3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94959" y="857250"/>
            <a:ext cx="4011930" cy="5143500"/>
            <a:chOff x="7193279" y="0"/>
            <a:chExt cx="5349240" cy="6858000"/>
          </a:xfrm>
        </p:grpSpPr>
        <p:grpSp>
          <p:nvGrpSpPr>
            <p:cNvPr id="13" name="Group 12"/>
            <p:cNvGrpSpPr/>
            <p:nvPr/>
          </p:nvGrpSpPr>
          <p:grpSpPr>
            <a:xfrm>
              <a:off x="7193279" y="0"/>
              <a:ext cx="5349240" cy="6858000"/>
              <a:chOff x="7193279" y="0"/>
              <a:chExt cx="5349240" cy="685800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00"/>
              <a:stretch/>
            </p:blipFill>
            <p:spPr>
              <a:xfrm>
                <a:off x="8381955" y="1014466"/>
                <a:ext cx="2564966" cy="4572000"/>
              </a:xfrm>
              <a:prstGeom prst="rect">
                <a:avLst/>
              </a:prstGeom>
            </p:spPr>
          </p:pic>
        </p:grpSp>
        <p:sp>
          <p:nvSpPr>
            <p:cNvPr id="14" name="Rounded Rectangle 13"/>
            <p:cNvSpPr/>
            <p:nvPr/>
          </p:nvSpPr>
          <p:spPr>
            <a:xfrm>
              <a:off x="9867899" y="6203050"/>
              <a:ext cx="459724" cy="446594"/>
            </a:xfrm>
            <a:prstGeom prst="roundRect">
              <a:avLst/>
            </a:prstGeom>
            <a:solidFill>
              <a:srgbClr val="26A65B"/>
            </a:solidFill>
            <a:ln>
              <a:solidFill>
                <a:srgbClr val="26A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cs typeface="+mj-cs"/>
                </a:rPr>
                <a:t>2</a:t>
              </a:r>
              <a:endParaRPr lang="th-TH" sz="1350" dirty="0">
                <a:solidFill>
                  <a:schemeClr val="tx1"/>
                </a:solidFill>
                <a:cs typeface="+mj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65188" y="1757362"/>
            <a:ext cx="3187437" cy="3023951"/>
            <a:chOff x="2425203" y="2440303"/>
            <a:chExt cx="4249916" cy="4031934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2425203" y="3429000"/>
              <a:ext cx="3002088" cy="3043237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261609" y="2440303"/>
              <a:ext cx="1413510" cy="1413510"/>
              <a:chOff x="5261609" y="2440303"/>
              <a:chExt cx="1413510" cy="141351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5261609" y="2440303"/>
                <a:ext cx="1413510" cy="141351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5395881" y="2552697"/>
                <a:ext cx="1188722" cy="1188722"/>
                <a:chOff x="5059677" y="4312918"/>
                <a:chExt cx="1188722" cy="1188722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9677" y="4312918"/>
                  <a:ext cx="1188722" cy="1188722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5359487" y="4528841"/>
                  <a:ext cx="468504" cy="492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R</a:t>
                  </a:r>
                  <a:endParaRPr lang="th-TH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24" name="Group 23"/>
          <p:cNvGrpSpPr/>
          <p:nvPr/>
        </p:nvGrpSpPr>
        <p:grpSpPr>
          <a:xfrm>
            <a:off x="3230773" y="3233153"/>
            <a:ext cx="3263948" cy="2276385"/>
            <a:chOff x="4307697" y="3167870"/>
            <a:chExt cx="4351931" cy="3035180"/>
          </a:xfrm>
        </p:grpSpPr>
        <p:grpSp>
          <p:nvGrpSpPr>
            <p:cNvPr id="25" name="Group 24"/>
            <p:cNvGrpSpPr/>
            <p:nvPr/>
          </p:nvGrpSpPr>
          <p:grpSpPr>
            <a:xfrm>
              <a:off x="4307697" y="3602356"/>
              <a:ext cx="3488716" cy="2600694"/>
              <a:chOff x="4307697" y="3602356"/>
              <a:chExt cx="3488716" cy="2600694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316493" y="3602356"/>
                <a:ext cx="3479920" cy="2600694"/>
                <a:chOff x="4287307" y="3198873"/>
                <a:chExt cx="3479920" cy="2600694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4287307" y="3198873"/>
                  <a:ext cx="3479920" cy="260069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dirty="0">
                      <a:solidFill>
                        <a:srgbClr val="52C2F4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กรุณาเลือกเมนู</a:t>
                  </a:r>
                </a:p>
                <a:p>
                  <a:pPr>
                    <a:lnSpc>
                      <a:spcPct val="200000"/>
                    </a:lnSpc>
                  </a:pPr>
                  <a:endPara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th-TH" dirty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เพิ่มพื้นที่แปลง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th-TH" dirty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ยกเลิก</a:t>
                  </a: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4287307" y="4008264"/>
                  <a:ext cx="3479920" cy="49095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th-TH" dirty="0" smtClean="0">
                      <a:solidFill>
                        <a:schemeClr val="tx1"/>
                      </a:solidFill>
                      <a:latin typeface="Thai Sans Lite" panose="02000000000000000000" pitchFamily="2" charset="-34"/>
                      <a:cs typeface="Thai Sans Lite" panose="02000000000000000000" pitchFamily="2" charset="-34"/>
                    </a:rPr>
                    <a:t>เพิ่มต้นไม้</a:t>
                  </a:r>
                  <a:endParaRPr lang="th-TH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endParaRPr>
                </a:p>
              </p:txBody>
            </p:sp>
          </p:grpSp>
          <p:cxnSp>
            <p:nvCxnSpPr>
              <p:cNvPr id="28" name="Straight Connector 27"/>
              <p:cNvCxnSpPr/>
              <p:nvPr/>
            </p:nvCxnSpPr>
            <p:spPr>
              <a:xfrm>
                <a:off x="4307697" y="5702297"/>
                <a:ext cx="3479920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4316493" y="4180070"/>
                <a:ext cx="3479920" cy="0"/>
              </a:xfrm>
              <a:prstGeom prst="line">
                <a:avLst/>
              </a:prstGeom>
              <a:ln w="28575">
                <a:solidFill>
                  <a:srgbClr val="52C2F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/>
            <p:cNvCxnSpPr/>
            <p:nvPr/>
          </p:nvCxnSpPr>
          <p:spPr>
            <a:xfrm flipH="1">
              <a:off x="5945451" y="3167870"/>
              <a:ext cx="2714177" cy="148935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26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57483" y="857250"/>
            <a:ext cx="4011930" cy="5143500"/>
            <a:chOff x="-476644" y="0"/>
            <a:chExt cx="5349240" cy="6858000"/>
          </a:xfrm>
        </p:grpSpPr>
        <p:grpSp>
          <p:nvGrpSpPr>
            <p:cNvPr id="3" name="Group 2"/>
            <p:cNvGrpSpPr/>
            <p:nvPr/>
          </p:nvGrpSpPr>
          <p:grpSpPr>
            <a:xfrm>
              <a:off x="-476644" y="0"/>
              <a:ext cx="5349240" cy="6858000"/>
              <a:chOff x="-350520" y="0"/>
              <a:chExt cx="5349240" cy="68580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6" name="Rounded Rectangle 5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3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4" t="11773" r="7464" b="8228"/>
            <a:stretch/>
          </p:blipFill>
          <p:spPr>
            <a:xfrm>
              <a:off x="1125415" y="1070317"/>
              <a:ext cx="2570778" cy="4539899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069673" y="1424716"/>
            <a:ext cx="3088881" cy="1446845"/>
            <a:chOff x="2759564" y="756622"/>
            <a:chExt cx="4118508" cy="1929126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4638" y="756622"/>
              <a:ext cx="1913434" cy="192912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7" name="Group 6"/>
            <p:cNvGrpSpPr/>
            <p:nvPr/>
          </p:nvGrpSpPr>
          <p:grpSpPr>
            <a:xfrm>
              <a:off x="2759564" y="817579"/>
              <a:ext cx="4037212" cy="1807212"/>
              <a:chOff x="2611874" y="817579"/>
              <a:chExt cx="4037212" cy="1807212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2611874" y="1723292"/>
                <a:ext cx="2260722" cy="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Oval 10"/>
              <p:cNvSpPr/>
              <p:nvPr/>
            </p:nvSpPr>
            <p:spPr>
              <a:xfrm>
                <a:off x="4901810" y="817579"/>
                <a:ext cx="1747276" cy="1807212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5442256" y="857250"/>
            <a:ext cx="4011930" cy="5143500"/>
            <a:chOff x="7256341" y="0"/>
            <a:chExt cx="5349240" cy="6858000"/>
          </a:xfrm>
        </p:grpSpPr>
        <p:grpSp>
          <p:nvGrpSpPr>
            <p:cNvPr id="13" name="Group 12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16" name="Rounded Rectangle 15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4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3" t="11954" r="6848" b="8505"/>
            <a:stretch/>
          </p:blipFill>
          <p:spPr>
            <a:xfrm>
              <a:off x="8450317" y="1038784"/>
              <a:ext cx="2554014" cy="4571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84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-331106" y="857250"/>
            <a:ext cx="4011930" cy="5143500"/>
            <a:chOff x="-441474" y="0"/>
            <a:chExt cx="5349240" cy="6858000"/>
          </a:xfrm>
        </p:grpSpPr>
        <p:grpSp>
          <p:nvGrpSpPr>
            <p:cNvPr id="17" name="Group 16"/>
            <p:cNvGrpSpPr/>
            <p:nvPr/>
          </p:nvGrpSpPr>
          <p:grpSpPr>
            <a:xfrm>
              <a:off x="-441474" y="0"/>
              <a:ext cx="5349240" cy="6858000"/>
              <a:chOff x="-350520" y="0"/>
              <a:chExt cx="5349240" cy="6858000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20" name="Rounded Rectangle 19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5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4" t="11495" r="6847" b="8506"/>
            <a:stretch/>
          </p:blipFill>
          <p:spPr>
            <a:xfrm>
              <a:off x="1135118" y="1028896"/>
              <a:ext cx="2581472" cy="457069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208561" y="1405890"/>
            <a:ext cx="3367458" cy="3399391"/>
            <a:chOff x="2944748" y="731520"/>
            <a:chExt cx="4489944" cy="4532521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2944748" y="1615440"/>
              <a:ext cx="3159016" cy="364860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3972440" y="731520"/>
              <a:ext cx="3462252" cy="1005840"/>
              <a:chOff x="3972440" y="731520"/>
              <a:chExt cx="3462252" cy="100584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Rectangle 23"/>
              <p:cNvSpPr/>
              <p:nvPr/>
            </p:nvSpPr>
            <p:spPr>
              <a:xfrm>
                <a:off x="3972440" y="731520"/>
                <a:ext cx="3462252" cy="10058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th-TH" sz="1500" dirty="0">
                    <a:solidFill>
                      <a:srgbClr val="00C853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ประเภทการปลูก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4099560" y="1239092"/>
                <a:ext cx="1478568" cy="37634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1500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ปลูกรายต้น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677043" y="1239092"/>
                <a:ext cx="1653641" cy="37634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1500" dirty="0">
                    <a:solidFill>
                      <a:schemeClr val="tx1"/>
                    </a:solidFill>
                    <a:latin typeface="Thai Sans Lite" panose="02000000000000000000" pitchFamily="2" charset="-34"/>
                    <a:cs typeface="Thai Sans Lite" panose="02000000000000000000" pitchFamily="2" charset="-34"/>
                  </a:rPr>
                  <a:t>ปลูกรายแปลง</a:t>
                </a: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5132070" y="857250"/>
            <a:ext cx="4011930" cy="5143500"/>
            <a:chOff x="6842760" y="0"/>
            <a:chExt cx="5349240" cy="6858000"/>
          </a:xfrm>
        </p:grpSpPr>
        <p:grpSp>
          <p:nvGrpSpPr>
            <p:cNvPr id="3" name="Group 2"/>
            <p:cNvGrpSpPr/>
            <p:nvPr/>
          </p:nvGrpSpPr>
          <p:grpSpPr>
            <a:xfrm>
              <a:off x="6842760" y="0"/>
              <a:ext cx="5349240" cy="6858000"/>
              <a:chOff x="7193279" y="0"/>
              <a:chExt cx="5349240" cy="68580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6" name="Rounded Rectangle 5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6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" t="12414" r="6417" b="8275"/>
            <a:stretch/>
          </p:blipFill>
          <p:spPr>
            <a:xfrm>
              <a:off x="8026218" y="1028896"/>
              <a:ext cx="2583466" cy="4570691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3482357" y="2931942"/>
            <a:ext cx="2713492" cy="2471074"/>
            <a:chOff x="4643142" y="2766256"/>
            <a:chExt cx="3617989" cy="3294765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4" t="35862" r="8568" b="32414"/>
            <a:stretch/>
          </p:blipFill>
          <p:spPr>
            <a:xfrm>
              <a:off x="4643142" y="3885379"/>
              <a:ext cx="3058512" cy="2175642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0"/>
            </a:sp3d>
          </p:spPr>
        </p:pic>
        <p:cxnSp>
          <p:nvCxnSpPr>
            <p:cNvPr id="36" name="Straight Connector 35"/>
            <p:cNvCxnSpPr>
              <a:endCxn id="35" idx="0"/>
            </p:cNvCxnSpPr>
            <p:nvPr/>
          </p:nvCxnSpPr>
          <p:spPr>
            <a:xfrm flipH="1">
              <a:off x="6172398" y="2766256"/>
              <a:ext cx="2088733" cy="111912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77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331106" y="857250"/>
            <a:ext cx="4011930" cy="5143500"/>
            <a:chOff x="-441474" y="0"/>
            <a:chExt cx="534924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-441474" y="0"/>
              <a:ext cx="5349240" cy="6858000"/>
              <a:chOff x="-350520" y="0"/>
              <a:chExt cx="5349240" cy="6858000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9" name="Rounded Rectangle 8"/>
              <p:cNvSpPr/>
              <p:nvPr/>
            </p:nvSpPr>
            <p:spPr>
              <a:xfrm>
                <a:off x="2278274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7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" t="11954" r="6417" b="8046"/>
            <a:stretch/>
          </p:blipFill>
          <p:spPr>
            <a:xfrm>
              <a:off x="1133155" y="1051560"/>
              <a:ext cx="2590491" cy="4556760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2629247" y="3707996"/>
            <a:ext cx="2813843" cy="569297"/>
            <a:chOff x="7618503" y="7040829"/>
            <a:chExt cx="3751790" cy="75906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18503" y="7040829"/>
              <a:ext cx="938980" cy="52823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8557483" y="7307449"/>
              <a:ext cx="2812810" cy="49244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ตำแหน่ง</a:t>
              </a:r>
              <a:r>
                <a:rPr lang="th-TH" b="1" dirty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ปัจจุบัน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496412" y="2326489"/>
            <a:ext cx="3240566" cy="1005053"/>
            <a:chOff x="3044290" y="771406"/>
            <a:chExt cx="4320754" cy="134007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" t="27126" r="6417" b="53334"/>
            <a:stretch/>
          </p:blipFill>
          <p:spPr>
            <a:xfrm>
              <a:off x="4148879" y="771406"/>
              <a:ext cx="3216165" cy="1340070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  <p:cxnSp>
          <p:nvCxnSpPr>
            <p:cNvPr id="22" name="Straight Connector 21"/>
            <p:cNvCxnSpPr>
              <a:endCxn id="21" idx="1"/>
            </p:cNvCxnSpPr>
            <p:nvPr/>
          </p:nvCxnSpPr>
          <p:spPr>
            <a:xfrm>
              <a:off x="3044290" y="1146770"/>
              <a:ext cx="1104589" cy="29467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5442256" y="857250"/>
            <a:ext cx="4011930" cy="5143500"/>
            <a:chOff x="7256341" y="0"/>
            <a:chExt cx="5349240" cy="6858000"/>
          </a:xfrm>
        </p:grpSpPr>
        <p:grpSp>
          <p:nvGrpSpPr>
            <p:cNvPr id="11" name="Group 10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14" name="Rounded Rectangle 13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8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4" t="11725" r="7707" b="8275"/>
            <a:stretch/>
          </p:blipFill>
          <p:spPr>
            <a:xfrm>
              <a:off x="8450317" y="1051560"/>
              <a:ext cx="2569780" cy="455676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396156" y="4936578"/>
            <a:ext cx="2973331" cy="504025"/>
            <a:chOff x="4717468" y="4245380"/>
            <a:chExt cx="3964441" cy="672033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7877347" y="4245380"/>
              <a:ext cx="804562" cy="405942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4717468" y="4385232"/>
              <a:ext cx="3159879" cy="532181"/>
            </a:xfrm>
            <a:prstGeom prst="rect">
              <a:avLst/>
            </a:prstGeom>
            <a:solidFill>
              <a:srgbClr val="00C85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th-TH" sz="2400" b="1" dirty="0">
                  <a:solidFill>
                    <a:schemeClr val="bg1"/>
                  </a:solidFill>
                  <a:latin typeface="Thai Sans Lite" panose="02000000000000000000" pitchFamily="2" charset="-34"/>
                  <a:cs typeface="Thai Sans Lite" panose="02000000000000000000" pitchFamily="2" charset="-34"/>
                </a:rPr>
                <a:t>ลงทะเบียนต้นไม้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786890" y="1181123"/>
            <a:ext cx="1075929" cy="685800"/>
            <a:chOff x="10552475" y="324692"/>
            <a:chExt cx="1434572" cy="914400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10552475" y="934993"/>
              <a:ext cx="834857" cy="219339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11072647" y="324692"/>
              <a:ext cx="914400" cy="914400"/>
            </a:xfrm>
            <a:prstGeom prst="ellipse">
              <a:avLst/>
            </a:prstGeom>
            <a:solidFill>
              <a:srgbClr val="00C853"/>
            </a:solidFill>
            <a:ln>
              <a:solidFill>
                <a:srgbClr val="00C8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>
                  <a:latin typeface="Thai Sans Lite" panose="02000000000000000000" pitchFamily="2" charset="-34"/>
                  <a:cs typeface="Thai Sans Lite" panose="02000000000000000000" pitchFamily="2" charset="-34"/>
                </a:rPr>
                <a:t>ถัดไป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39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62890" y="857250"/>
            <a:ext cx="4011930" cy="5143500"/>
            <a:chOff x="-350520" y="0"/>
            <a:chExt cx="5349240" cy="6858000"/>
          </a:xfrm>
        </p:grpSpPr>
        <p:grpSp>
          <p:nvGrpSpPr>
            <p:cNvPr id="12" name="Group 11"/>
            <p:cNvGrpSpPr/>
            <p:nvPr/>
          </p:nvGrpSpPr>
          <p:grpSpPr>
            <a:xfrm>
              <a:off x="-350520" y="0"/>
              <a:ext cx="5349240" cy="6858000"/>
              <a:chOff x="-350520" y="0"/>
              <a:chExt cx="5349240" cy="685800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>
                <a:off x="-350520" y="0"/>
                <a:ext cx="5349240" cy="68580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35" t="11556" r="5930" b="8000"/>
              <a:stretch/>
            </p:blipFill>
            <p:spPr>
              <a:xfrm>
                <a:off x="1249680" y="1051560"/>
                <a:ext cx="2560320" cy="4572000"/>
              </a:xfrm>
              <a:prstGeom prst="rect">
                <a:avLst/>
              </a:prstGeom>
            </p:spPr>
          </p:pic>
        </p:grpSp>
        <p:sp>
          <p:nvSpPr>
            <p:cNvPr id="9" name="Rounded Rectangle 8"/>
            <p:cNvSpPr/>
            <p:nvPr/>
          </p:nvSpPr>
          <p:spPr>
            <a:xfrm>
              <a:off x="2278274" y="6203050"/>
              <a:ext cx="459724" cy="446594"/>
            </a:xfrm>
            <a:prstGeom prst="roundRect">
              <a:avLst/>
            </a:prstGeom>
            <a:solidFill>
              <a:srgbClr val="26A65B"/>
            </a:solidFill>
            <a:ln>
              <a:solidFill>
                <a:srgbClr val="26A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cs typeface="+mj-cs"/>
                </a:rPr>
                <a:t>9</a:t>
              </a:r>
              <a:endParaRPr lang="th-TH" sz="1350" dirty="0">
                <a:solidFill>
                  <a:schemeClr val="tx1"/>
                </a:solidFill>
                <a:cs typeface="+mj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89754" y="2370535"/>
            <a:ext cx="2811780" cy="1173548"/>
            <a:chOff x="3586338" y="2017713"/>
            <a:chExt cx="3749040" cy="1564731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3586338" y="2456124"/>
              <a:ext cx="2013473" cy="11263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7" t="51873" r="6488" b="41734"/>
            <a:stretch/>
          </p:blipFill>
          <p:spPr>
            <a:xfrm>
              <a:off x="4166292" y="2017713"/>
              <a:ext cx="3169086" cy="438411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0" h="63500"/>
            </a:sp3d>
          </p:spPr>
        </p:pic>
      </p:grpSp>
      <p:grpSp>
        <p:nvGrpSpPr>
          <p:cNvPr id="6" name="Group 5"/>
          <p:cNvGrpSpPr/>
          <p:nvPr/>
        </p:nvGrpSpPr>
        <p:grpSpPr>
          <a:xfrm>
            <a:off x="5442256" y="857250"/>
            <a:ext cx="4011930" cy="5143500"/>
            <a:chOff x="7256341" y="0"/>
            <a:chExt cx="534924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7256341" y="0"/>
              <a:ext cx="5349240" cy="6858000"/>
              <a:chOff x="7193279" y="0"/>
              <a:chExt cx="5349240" cy="6858000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23162" r="29950" b="21168"/>
              <a:stretch/>
            </p:blipFill>
            <p:spPr>
              <a:xfrm flipH="1">
                <a:off x="7193279" y="0"/>
                <a:ext cx="5349240" cy="6858000"/>
              </a:xfrm>
              <a:prstGeom prst="rect">
                <a:avLst/>
              </a:prstGeom>
            </p:spPr>
          </p:pic>
          <p:sp>
            <p:nvSpPr>
              <p:cNvPr id="21" name="Rounded Rectangle 20"/>
              <p:cNvSpPr/>
              <p:nvPr/>
            </p:nvSpPr>
            <p:spPr>
              <a:xfrm>
                <a:off x="9867899" y="6203050"/>
                <a:ext cx="459724" cy="446594"/>
              </a:xfrm>
              <a:prstGeom prst="roundRect">
                <a:avLst/>
              </a:prstGeom>
              <a:solidFill>
                <a:srgbClr val="26A65B"/>
              </a:solidFill>
              <a:ln>
                <a:solidFill>
                  <a:srgbClr val="26A6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  <a:cs typeface="+mj-cs"/>
                  </a:rPr>
                  <a:t>10</a:t>
                </a:r>
                <a:endParaRPr lang="th-TH" sz="1350" dirty="0">
                  <a:solidFill>
                    <a:schemeClr val="tx1"/>
                  </a:solidFill>
                  <a:cs typeface="+mj-cs"/>
                </a:endParaRP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4" t="11954" r="6848" b="8275"/>
            <a:stretch/>
          </p:blipFill>
          <p:spPr>
            <a:xfrm>
              <a:off x="8450317" y="1051287"/>
              <a:ext cx="2554014" cy="4572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350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หลื่อมซ้อน">
  <a:themeElements>
    <a:clrScheme name="เหลื่อมซ้อน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เหลื่อมซ้อน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ื่อมซ้อ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TM03457496[[fn=เหลื่อมซ้อน]]</Template>
  <TotalTime>7978</TotalTime>
  <Words>2358</Words>
  <Application>Microsoft Office PowerPoint</Application>
  <PresentationFormat>นำเสนอทางหน้าจอ (4:3)</PresentationFormat>
  <Paragraphs>341</Paragraphs>
  <Slides>99</Slides>
  <Notes>8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99</vt:i4>
      </vt:variant>
    </vt:vector>
  </HeadingPairs>
  <TitlesOfParts>
    <vt:vector size="109" baseType="lpstr">
      <vt:lpstr>Arial</vt:lpstr>
      <vt:lpstr>Calibri</vt:lpstr>
      <vt:lpstr>Corbel</vt:lpstr>
      <vt:lpstr>Cordia New</vt:lpstr>
      <vt:lpstr>DilleniaUPC</vt:lpstr>
      <vt:lpstr>RSU</vt:lpstr>
      <vt:lpstr>TH SarabunPSK</vt:lpstr>
      <vt:lpstr>Thai Sans Lite</vt:lpstr>
      <vt:lpstr>Wingdings</vt:lpstr>
      <vt:lpstr>เหลื่อมซ้อน</vt:lpstr>
      <vt:lpstr> วิธีใช้ระบบการลงทะเบียนต้นไม้ e-Tree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โครงการพัฒนาระบบ National Single Windows เพื่อรองรับ AEC ในงานป่าไม้  ระบบรับรองไม้ และ อนุญาตส่งออกสินค้าไม้ไปนอกราชอาณาจักร  (ไม้ท่อน ผลิตภัณฑ์ไม้ ชิ้นไม้สับ ถ่านไม้)</dc:title>
  <dc:creator>Snowvy</dc:creator>
  <cp:lastModifiedBy>HPProbook</cp:lastModifiedBy>
  <cp:revision>468</cp:revision>
  <cp:lastPrinted>2017-08-03T04:33:56Z</cp:lastPrinted>
  <dcterms:created xsi:type="dcterms:W3CDTF">2016-06-07T05:10:23Z</dcterms:created>
  <dcterms:modified xsi:type="dcterms:W3CDTF">2017-08-09T06:44:04Z</dcterms:modified>
</cp:coreProperties>
</file>